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60" r:id="rId13"/>
    <p:sldId id="261" r:id="rId14"/>
    <p:sldId id="262" r:id="rId15"/>
    <p:sldId id="263" r:id="rId16"/>
    <p:sldId id="264" r:id="rId17"/>
    <p:sldId id="265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CC"/>
    <a:srgbClr val="FF9900"/>
    <a:srgbClr val="5B9BD5"/>
    <a:srgbClr val="FF3399"/>
    <a:srgbClr val="00FFFF"/>
    <a:srgbClr val="D30123"/>
    <a:srgbClr val="CCECFF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8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1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5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3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56CA-C236-478C-880F-1DA887A5EB3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BB05-A6BE-4082-83FD-D371A46DF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063" y="516622"/>
            <a:ext cx="6096000" cy="13311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культуры и туризма Калужской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Калужской области «Калужский областной колледж культуры и искусств» структурное подразделение «Школа креативных индустрий»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2569885"/>
            <a:ext cx="6096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«Презентация на тему стилизация в дизайне»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7285" y="5905038"/>
            <a:ext cx="119742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Калуга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3337" y="5264500"/>
            <a:ext cx="262270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3600" algn="r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Гончарова Анна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1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744" y="2849480"/>
            <a:ext cx="1045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tserrat Black" panose="00000A00000000000000" pitchFamily="2" charset="-52"/>
              </a:rPr>
              <a:t>Основные приемы стилизации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10039010" y="-2543345"/>
            <a:ext cx="5086690" cy="50866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1871436" y="4444379"/>
            <a:ext cx="6458857" cy="6458857"/>
          </a:xfrm>
          <a:prstGeom prst="ellipse">
            <a:avLst/>
          </a:prstGeom>
          <a:noFill/>
          <a:ln w="1016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04626" y="-3448050"/>
            <a:ext cx="4648200" cy="46482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5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0" y="124691"/>
            <a:ext cx="1127067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Упрощение. </a:t>
            </a:r>
            <a:endParaRPr lang="ru-RU" sz="24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Отбрасываем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лишнее, убираем визуальный шум и делаем мотив наиболее понятным для зрителя. </a:t>
            </a:r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Упростить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объект можно, если выделить форму и его конструктивные особенности.</a:t>
            </a:r>
          </a:p>
          <a:p>
            <a:endParaRPr lang="ru-RU" sz="20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Обобщение.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Тоже помогает упростить форму и восприятие. Обобщить можно подобные по форме или цвету предметы, малые формы в большие, целую форму до силуэта.</a:t>
            </a:r>
          </a:p>
          <a:p>
            <a:endParaRPr lang="ru-RU" sz="20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Деформация</a:t>
            </a:r>
            <a:r>
              <a:rPr 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. </a:t>
            </a:r>
            <a:endParaRPr lang="ru-RU" sz="24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Игра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с формой. Ее можно увеличить, уменьшить, разбить на составляющие, изменить их расположение и собрать по-новому.</a:t>
            </a:r>
          </a:p>
          <a:p>
            <a:endParaRPr lang="ru-RU" sz="20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Абстрагирование</a:t>
            </a:r>
            <a:r>
              <a:rPr 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endParaRPr lang="ru-RU" sz="20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Выделение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основ формообразования с отвлечением от случайных качеств.</a:t>
            </a:r>
          </a:p>
          <a:p>
            <a:endParaRPr lang="ru-RU" sz="24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Геометризация.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 объекта на основе геометрических форм: квадратов, кругов, кубов, цилиндров.</a:t>
            </a:r>
          </a:p>
        </p:txBody>
      </p:sp>
    </p:spTree>
    <p:extLst>
      <p:ext uri="{BB962C8B-B14F-4D97-AF65-F5344CB8AC3E}">
        <p14:creationId xmlns:p14="http://schemas.microsoft.com/office/powerpoint/2010/main" val="340262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07" y="1426449"/>
            <a:ext cx="9653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Некоторые примеры видов стилизации и их особенности</a:t>
            </a:r>
            <a:endParaRPr lang="ru-RU" sz="4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71524" y="3377579"/>
            <a:ext cx="6458857" cy="6458857"/>
          </a:xfrm>
          <a:prstGeom prst="ellipse">
            <a:avLst/>
          </a:prstGeom>
          <a:noFill/>
          <a:ln w="10160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6952" y="4632960"/>
            <a:ext cx="3048000" cy="304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1188720" y="-1639196"/>
            <a:ext cx="3048000" cy="304800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79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631597"/>
            <a:ext cx="4754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Геометрическая стилизация</a:t>
            </a:r>
            <a:endParaRPr lang="ru-RU" sz="3200" b="0" i="0" dirty="0" smtClean="0">
              <a:solidFill>
                <a:schemeClr val="bg1"/>
              </a:solidFill>
              <a:effectLst/>
              <a:latin typeface="Montserrat Black" panose="00000A00000000000000" pitchFamily="2" charset="-52"/>
            </a:endParaRPr>
          </a:p>
          <a:p>
            <a:endParaRPr lang="ru-RU" sz="3200" b="0" i="0" dirty="0" smtClean="0">
              <a:solidFill>
                <a:schemeClr val="bg1"/>
              </a:solidFill>
              <a:effectLst/>
              <a:latin typeface="Montserrat Black" panose="00000A00000000000000" pitchFamily="2" charset="-52"/>
            </a:endParaRPr>
          </a:p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Упрощает объекты до основных геометрических форм: круга, квадрата и линии. Этот вид часто используется в логотипах, так как он придаёт чёткость и минимализм. Пример — логотип компании IBM в виде упрощённых горизонтальных линий, создающих форму букв.</a:t>
            </a:r>
            <a:endParaRPr lang="ru-RU" sz="2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5978" y="807720"/>
            <a:ext cx="3230880" cy="5242560"/>
          </a:xfrm>
          <a:prstGeom prst="rect">
            <a:avLst/>
          </a:prstGeom>
          <a:noFill/>
          <a:ln w="3810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875" y1="15530" x2="25875" y2="15530"/>
                        <a14:foregroundMark x1="65875" y1="4545" x2="65875" y2="4545"/>
                        <a14:foregroundMark x1="71000" y1="4545" x2="71000" y2="4545"/>
                        <a14:foregroundMark x1="76750" y1="4545" x2="76750" y2="4545"/>
                        <a14:foregroundMark x1="86625" y1="10417" x2="86625" y2="10417"/>
                        <a14:foregroundMark x1="93375" y1="20833" x2="93375" y2="20833"/>
                        <a14:foregroundMark x1="97375" y1="35606" x2="97375" y2="35606"/>
                        <a14:foregroundMark x1="55375" y1="3220" x2="55375" y2="3220"/>
                        <a14:foregroundMark x1="4250" y1="43371" x2="4250" y2="43371"/>
                        <a14:foregroundMark x1="3125" y1="72917" x2="3125" y2="72917"/>
                        <a14:foregroundMark x1="13250" y1="86742" x2="13250" y2="86742"/>
                        <a14:foregroundMark x1="25125" y1="92235" x2="25125" y2="92235"/>
                        <a14:foregroundMark x1="56375" y1="89583" x2="56375" y2="89583"/>
                        <a14:foregroundMark x1="39625" y1="93750" x2="39625" y2="93750"/>
                        <a14:foregroundMark x1="54500" y1="64773" x2="54500" y2="64773"/>
                        <a14:foregroundMark x1="56125" y1="59470" x2="56125" y2="59470"/>
                        <a14:foregroundMark x1="56750" y1="55303" x2="56750" y2="55303"/>
                        <a14:foregroundMark x1="57500" y1="50947" x2="57500" y2="50947"/>
                        <a14:foregroundMark x1="57625" y1="45455" x2="57625" y2="45455"/>
                        <a14:foregroundMark x1="58375" y1="40530" x2="58375" y2="40530"/>
                        <a14:foregroundMark x1="58375" y1="36742" x2="58375" y2="36742"/>
                        <a14:foregroundMark x1="58375" y1="32197" x2="58375" y2="32197"/>
                        <a14:foregroundMark x1="70875" y1="35795" x2="70875" y2="35795"/>
                        <a14:foregroundMark x1="70500" y1="41477" x2="70500" y2="41477"/>
                        <a14:foregroundMark x1="72750" y1="31818" x2="72750" y2="31818"/>
                        <a14:foregroundMark x1="66375" y1="50189" x2="66375" y2="50189"/>
                        <a14:foregroundMark x1="64875" y1="55303" x2="64875" y2="55303"/>
                        <a14:foregroundMark x1="64875" y1="60606" x2="64875" y2="60606"/>
                        <a14:foregroundMark x1="70875" y1="50947" x2="70875" y2="50947"/>
                        <a14:foregroundMark x1="71375" y1="54924" x2="71375" y2="54924"/>
                        <a14:foregroundMark x1="72500" y1="59848" x2="72500" y2="59848"/>
                        <a14:foregroundMark x1="72750" y1="65152" x2="72750" y2="65152"/>
                        <a14:foregroundMark x1="64500" y1="64015" x2="64500" y2="64015"/>
                        <a14:foregroundMark x1="38125" y1="54356" x2="38125" y2="54356"/>
                        <a14:foregroundMark x1="39375" y1="50379" x2="39375" y2="50379"/>
                        <a14:foregroundMark x1="38375" y1="45455" x2="38375" y2="45455"/>
                        <a14:foregroundMark x1="38625" y1="41667" x2="38625" y2="41667"/>
                        <a14:foregroundMark x1="39250" y1="36174" x2="39250" y2="36174"/>
                        <a14:foregroundMark x1="39750" y1="31629" x2="39750" y2="31629"/>
                        <a14:foregroundMark x1="47375" y1="40909" x2="47375" y2="40909"/>
                        <a14:foregroundMark x1="48875" y1="54924" x2="48875" y2="54924"/>
                        <a14:foregroundMark x1="42250" y1="64205" x2="42250" y2="64205"/>
                        <a14:foregroundMark x1="30000" y1="64583" x2="30000" y2="64583"/>
                        <a14:foregroundMark x1="28875" y1="60606" x2="28875" y2="60606"/>
                        <a14:foregroundMark x1="24875" y1="54924" x2="24875" y2="54924"/>
                        <a14:foregroundMark x1="25125" y1="51326" x2="25125" y2="51326"/>
                        <a14:foregroundMark x1="25625" y1="46023" x2="25625" y2="46023"/>
                        <a14:foregroundMark x1="25625" y1="41098" x2="25625" y2="41098"/>
                        <a14:foregroundMark x1="26375" y1="36742" x2="26375" y2="36742"/>
                        <a14:foregroundMark x1="27125" y1="32197" x2="27125" y2="32197"/>
                        <a14:foregroundMark x1="39750" y1="7955" x2="39750" y2="7955"/>
                        <a14:foregroundMark x1="45250" y1="7576" x2="45250" y2="7576"/>
                        <a14:foregroundMark x1="60375" y1="2841" x2="60375" y2="2841"/>
                        <a14:foregroundMark x1="84625" y1="8712" x2="84625" y2="8712"/>
                        <a14:foregroundMark x1="91625" y1="12689" x2="91625" y2="12689"/>
                        <a14:foregroundMark x1="97750" y1="26894" x2="97750" y2="26894"/>
                        <a14:foregroundMark x1="95625" y1="46780" x2="95625" y2="46780"/>
                        <a14:foregroundMark x1="88500" y1="59280" x2="88500" y2="59280"/>
                        <a14:foregroundMark x1="75125" y1="85985" x2="75125" y2="85985"/>
                        <a14:foregroundMark x1="68750" y1="87311" x2="68750" y2="87311"/>
                        <a14:foregroundMark x1="43750" y1="96591" x2="43750" y2="96591"/>
                        <a14:foregroundMark x1="31250" y1="94886" x2="31250" y2="94886"/>
                        <a14:foregroundMark x1="19000" y1="92424" x2="19000" y2="92424"/>
                        <a14:foregroundMark x1="7500" y1="83144" x2="7500" y2="83144"/>
                        <a14:foregroundMark x1="3125" y1="64015" x2="3125" y2="64015"/>
                        <a14:foregroundMark x1="2625" y1="51894" x2="2625" y2="51894"/>
                        <a14:foregroundMark x1="7125" y1="37311" x2="7125" y2="37311"/>
                        <a14:foregroundMark x1="10250" y1="31818" x2="10250" y2="31818"/>
                        <a14:foregroundMark x1="32125" y1="12500" x2="32125" y2="12500"/>
                        <a14:foregroundMark x1="4125" y1="49432" x2="4125" y2="49432"/>
                        <a14:foregroundMark x1="2125" y1="59280" x2="2125" y2="59280"/>
                        <a14:foregroundMark x1="5750" y1="74621" x2="5750" y2="74621"/>
                        <a14:foregroundMark x1="11375" y1="84848" x2="11375" y2="84848"/>
                        <a14:foregroundMark x1="19125" y1="87879" x2="19125" y2="87879"/>
                        <a14:foregroundMark x1="35000" y1="93371" x2="35000" y2="93371"/>
                        <a14:foregroundMark x1="46250" y1="93561" x2="46250" y2="93561"/>
                        <a14:foregroundMark x1="65250" y1="87689" x2="65250" y2="87689"/>
                        <a14:foregroundMark x1="54250" y1="93750" x2="54250" y2="93750"/>
                        <a14:foregroundMark x1="60750" y1="93371" x2="60750" y2="93371"/>
                        <a14:foregroundMark x1="80000" y1="79545" x2="80000" y2="79545"/>
                        <a14:foregroundMark x1="82375" y1="75189" x2="82375" y2="75189"/>
                        <a14:foregroundMark x1="86500" y1="61742" x2="86500" y2="61742"/>
                        <a14:foregroundMark x1="91125" y1="55871" x2="91125" y2="55871"/>
                        <a14:foregroundMark x1="93875" y1="51326" x2="93875" y2="51326"/>
                        <a14:foregroundMark x1="46625" y1="59280" x2="46625" y2="59280"/>
                        <a14:foregroundMark x1="61750" y1="89015" x2="61750" y2="89015"/>
                        <a14:foregroundMark x1="72125" y1="84470" x2="72125" y2="84470"/>
                        <a14:foregroundMark x1="76250" y1="81250" x2="76250" y2="81250"/>
                        <a14:foregroundMark x1="81625" y1="83902" x2="81625" y2="83902"/>
                        <a14:foregroundMark x1="5375" y1="78030" x2="5375" y2="78030"/>
                        <a14:foregroundMark x1="20250" y1="89583" x2="20250" y2="89583"/>
                        <a14:backgroundMark x1="13000" y1="74432" x2="13000" y2="74432"/>
                        <a14:backgroundMark x1="9375" y1="11553" x2="9375" y2="11553"/>
                        <a14:backgroundMark x1="42375" y1="23106" x2="42375" y2="23106"/>
                        <a14:backgroundMark x1="74875" y1="23485" x2="74875" y2="23485"/>
                        <a14:backgroundMark x1="93500" y1="78409" x2="93500" y2="78409"/>
                        <a14:backgroundMark x1="70625" y1="73485" x2="70625" y2="73485"/>
                        <a14:backgroundMark x1="40125" y1="74432" x2="40125" y2="74432"/>
                        <a14:backgroundMark x1="57125" y1="79167" x2="57125" y2="79167"/>
                        <a14:backgroundMark x1="77125" y1="96970" x2="77125" y2="96970"/>
                        <a14:backgroundMark x1="95625" y1="96591" x2="95625" y2="96591"/>
                        <a14:backgroundMark x1="98750" y1="96402" x2="98750" y2="96402"/>
                        <a14:backgroundMark x1="96625" y1="65341" x2="96625" y2="65341"/>
                        <a14:backgroundMark x1="94625" y1="60985" x2="94625" y2="60985"/>
                        <a14:backgroundMark x1="80375" y1="41098" x2="80375" y2="41098"/>
                        <a14:backgroundMark x1="88750" y1="27083" x2="88750" y2="27083"/>
                        <a14:backgroundMark x1="69125" y1="17235" x2="69125" y2="17235"/>
                        <a14:backgroundMark x1="29625" y1="6818" x2="29625" y2="68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700" y="631597"/>
            <a:ext cx="4721127" cy="3115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89946" l="7065" r="89946">
                        <a14:foregroundMark x1="34918" y1="35734" x2="34918" y2="35734"/>
                        <a14:foregroundMark x1="20109" y1="40625" x2="20109" y2="40625"/>
                        <a14:foregroundMark x1="14810" y1="58832" x2="14810" y2="58832"/>
                        <a14:foregroundMark x1="22147" y1="58288" x2="22147" y2="58288"/>
                        <a14:foregroundMark x1="44429" y1="65897" x2="44429" y2="65897"/>
                        <a14:foregroundMark x1="78804" y1="68478" x2="78804" y2="68478"/>
                        <a14:foregroundMark x1="88587" y1="55842" x2="88587" y2="55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0099" y="3496128"/>
            <a:ext cx="3735977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234226" y="3949429"/>
            <a:ext cx="2489034" cy="254361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60069" y="3500002"/>
            <a:ext cx="2356689" cy="2356689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756305" y="3044725"/>
            <a:ext cx="2317371" cy="2317371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98363" y="940227"/>
            <a:ext cx="2801500" cy="2801500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4603" y="464616"/>
            <a:ext cx="477686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Органическая </a:t>
            </a:r>
            <a:r>
              <a:rPr lang="ru-RU" sz="28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</a:t>
            </a:r>
            <a:endParaRPr lang="ru-RU" sz="28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Этот вид стилизации использует плавные природные формы, имитирующие растительные элементы. Органическая стилизация часто встречается в архитектуре и дизайне продуктов. Например, логотип </a:t>
            </a:r>
            <a:r>
              <a:rPr lang="ru-RU" sz="2000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Starbucks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 основан на органических линиях и силуэтах русалки, указывающих на связь бренда с природой.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8209055" y="105486"/>
            <a:ext cx="3926869" cy="3926869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243" l="31658" r="67799">
                        <a14:foregroundMark x1="51630" y1="9515" x2="51630" y2="9515"/>
                        <a14:foregroundMark x1="55435" y1="11650" x2="55435" y2="11650"/>
                        <a14:foregroundMark x1="59103" y1="18252" x2="59103" y2="18252"/>
                        <a14:foregroundMark x1="44973" y1="10680" x2="44973" y2="10680"/>
                        <a14:foregroundMark x1="42391" y1="17476" x2="42391" y2="17476"/>
                        <a14:foregroundMark x1="50679" y1="26214" x2="50679" y2="26214"/>
                        <a14:foregroundMark x1="51359" y1="34757" x2="51359" y2="34757"/>
                        <a14:foregroundMark x1="41984" y1="28155" x2="41984" y2="28155"/>
                        <a14:foregroundMark x1="43071" y1="34175" x2="43071" y2="34175"/>
                        <a14:foregroundMark x1="44973" y1="36699" x2="44973" y2="36699"/>
                        <a14:foregroundMark x1="59239" y1="33204" x2="59239" y2="33204"/>
                        <a14:foregroundMark x1="59239" y1="38835" x2="59239" y2="38835"/>
                        <a14:foregroundMark x1="57609" y1="9709" x2="57609" y2="9709"/>
                      </a14:backgroundRemoval>
                    </a14:imgEffect>
                  </a14:imgLayer>
                </a14:imgProps>
              </a:ext>
            </a:extLst>
          </a:blip>
          <a:srcRect l="32608" r="31156" b="54516"/>
          <a:stretch/>
        </p:blipFill>
        <p:spPr>
          <a:xfrm>
            <a:off x="8784237" y="492460"/>
            <a:ext cx="2833142" cy="2488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80" b="100000" l="0" r="31929">
                        <a14:foregroundMark x1="5435" y1="67573" x2="5435" y2="67573"/>
                        <a14:foregroundMark x1="27038" y1="67573" x2="27038" y2="67573"/>
                      </a14:backgroundRemoval>
                    </a14:imgEffect>
                  </a14:imgLayer>
                </a14:imgProps>
              </a:ext>
            </a:extLst>
          </a:blip>
          <a:srcRect l="1299" t="55880" r="68337" b="2866"/>
          <a:stretch/>
        </p:blipFill>
        <p:spPr>
          <a:xfrm>
            <a:off x="9850688" y="3226281"/>
            <a:ext cx="2128604" cy="2023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02" b="99806" l="31793" r="70109">
                        <a14:foregroundMark x1="44022" y1="84854" x2="44022" y2="84854"/>
                        <a14:foregroundMark x1="50543" y1="78447" x2="50543" y2="78447"/>
                        <a14:foregroundMark x1="56114" y1="85437" x2="56114" y2="85437"/>
                        <a14:foregroundMark x1="50543" y1="86214" x2="50543" y2="86214"/>
                      </a14:backgroundRemoval>
                    </a14:imgEffect>
                  </a14:imgLayer>
                </a14:imgProps>
              </a:ext>
            </a:extLst>
          </a:blip>
          <a:srcRect l="34443" t="52521" r="32841"/>
          <a:stretch/>
        </p:blipFill>
        <p:spPr>
          <a:xfrm>
            <a:off x="7402001" y="3632282"/>
            <a:ext cx="2183657" cy="2217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1" b="43107" l="68207" r="100000"/>
                    </a14:imgEffect>
                  </a14:imgLayer>
                </a14:imgProps>
              </a:ext>
            </a:extLst>
          </a:blip>
          <a:srcRect l="68353" b="58033"/>
          <a:stretch/>
        </p:blipFill>
        <p:spPr>
          <a:xfrm>
            <a:off x="6565691" y="1124693"/>
            <a:ext cx="2218546" cy="2058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32" b="99612" l="70109" r="97283">
                        <a14:foregroundMark x1="78125" y1="92039" x2="78125" y2="92039"/>
                        <a14:foregroundMark x1="83832" y1="84272" x2="83832" y2="84272"/>
                        <a14:foregroundMark x1="85734" y1="94175" x2="85734" y2="94175"/>
                      </a14:backgroundRemoval>
                    </a14:imgEffect>
                  </a14:imgLayer>
                </a14:imgProps>
              </a:ext>
            </a:extLst>
          </a:blip>
          <a:srcRect l="69922" t="49847" r="2280"/>
          <a:stretch/>
        </p:blipFill>
        <p:spPr>
          <a:xfrm>
            <a:off x="5624119" y="3986730"/>
            <a:ext cx="1709248" cy="215785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9057413" y="5164174"/>
            <a:ext cx="1115076" cy="1139529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6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417820" cy="50063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032" y1="50792" x2="40032" y2="50792"/>
                        <a14:foregroundMark x1="22195" y1="62408" x2="22195" y2="62408"/>
                        <a14:foregroundMark x1="33010" y1="79409" x2="33010" y2="79409"/>
                        <a14:foregroundMark x1="15012" y1="86484" x2="15012" y2="86484"/>
                        <a14:foregroundMark x1="41566" y1="88279" x2="41566" y2="88279"/>
                        <a14:foregroundMark x1="75868" y1="87751" x2="75868" y2="87751"/>
                        <a14:foregroundMark x1="84584" y1="87540" x2="84584" y2="875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080" y="525780"/>
            <a:ext cx="8073813" cy="6171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" y="357277"/>
            <a:ext cx="49987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Абстрактная 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</a:t>
            </a:r>
          </a:p>
          <a:p>
            <a:endParaRPr lang="ru-RU" sz="2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Объекты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преобразуют в абстрактные формы, которые могут не иметь чёткой связи с реальностью. Это используется в арт-дизайне и иллюстрациях. Пример — логотип </a:t>
            </a:r>
            <a:r>
              <a:rPr lang="ru-RU" sz="2000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Adidas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, где три полосы, расположенные под углом, символизируют гору — метафору преодоления препятствий.</a:t>
            </a:r>
          </a:p>
        </p:txBody>
      </p:sp>
    </p:spTree>
    <p:extLst>
      <p:ext uri="{BB962C8B-B14F-4D97-AF65-F5344CB8AC3E}">
        <p14:creationId xmlns:p14="http://schemas.microsoft.com/office/powerpoint/2010/main" val="91921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20146" cy="6858000"/>
          </a:xfrm>
          <a:prstGeom prst="rect">
            <a:avLst/>
          </a:prstGeom>
          <a:solidFill>
            <a:srgbClr val="D30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149" y="728532"/>
            <a:ext cx="40157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Реалистическая 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</a:t>
            </a:r>
          </a:p>
          <a:p>
            <a:endParaRPr lang="ru-RU" sz="2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Этот вид стилизации сохраняет узнаваемые черты реальных объектов, но упрощает их и делает акценты на ключевых деталях. Пример — логотип KFC, где изображение полковника </a:t>
            </a:r>
            <a:r>
              <a:rPr lang="ru-RU" sz="2000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Сандерса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 упрощено, но остаётся легко узнаваемым.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36" y="-628650"/>
            <a:ext cx="10425545" cy="78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2" y="466682"/>
            <a:ext cx="41632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Декоративная </a:t>
            </a:r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стилизация.</a:t>
            </a:r>
          </a:p>
          <a:p>
            <a:endParaRPr lang="ru-RU" sz="2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Добавляет 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к объектам узоры, текстуры и декоративные элементы, чтобы усилить художественную выразительность. Пример — логотип </a:t>
            </a:r>
            <a:r>
              <a:rPr lang="ru-RU" sz="2000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Versace</a:t>
            </a: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</a:rPr>
              <a:t> с декоративным изображением головы Медузы, окружённой сложными орнаментами. </a:t>
            </a:r>
          </a:p>
        </p:txBody>
      </p:sp>
      <p:sp>
        <p:nvSpPr>
          <p:cNvPr id="5" name="Овал 4"/>
          <p:cNvSpPr/>
          <p:nvPr/>
        </p:nvSpPr>
        <p:spPr>
          <a:xfrm>
            <a:off x="5294165" y="166256"/>
            <a:ext cx="3834246" cy="38342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96" l="0" r="90000"/>
                    </a14:imgEffect>
                  </a14:imgLayer>
                </a14:imgProps>
              </a:ext>
            </a:extLst>
          </a:blip>
          <a:srcRect l="34993" r="35554" b="49781"/>
          <a:stretch/>
        </p:blipFill>
        <p:spPr>
          <a:xfrm>
            <a:off x="5756561" y="166255"/>
            <a:ext cx="2909454" cy="36462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008795" y="2947246"/>
            <a:ext cx="3834246" cy="38342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0567" l="0" r="32000"/>
                    </a14:imgEffect>
                  </a14:imgLayer>
                </a14:imgProps>
              </a:ext>
            </a:extLst>
          </a:blip>
          <a:srcRect l="1151" t="-958" r="66122" b="49010"/>
          <a:stretch/>
        </p:blipFill>
        <p:spPr>
          <a:xfrm>
            <a:off x="8291946" y="2851950"/>
            <a:ext cx="2930236" cy="34186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768939" y="2723510"/>
            <a:ext cx="4313958" cy="4313958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3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15569"/>
          <a:stretch/>
        </p:blipFill>
        <p:spPr>
          <a:xfrm>
            <a:off x="2244437" y="391823"/>
            <a:ext cx="7689273" cy="60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2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22" y="0"/>
            <a:ext cx="463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5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371" y="602295"/>
            <a:ext cx="8773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Аннотация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smtClean="0">
                <a:solidFill>
                  <a:prstClr val="black"/>
                </a:solidFill>
              </a:rPr>
              <a:t>презентации рассматривается </a:t>
            </a:r>
            <a:r>
              <a:rPr lang="ru-RU" dirty="0">
                <a:solidFill>
                  <a:prstClr val="black"/>
                </a:solidFill>
              </a:rPr>
              <a:t>концепция стилизации в дизайне как важнейший аспект, позволяющий создавать уникальный визуальный язык и отличать работы одного автора от другого. Стилизация охватывает широкий диапазон техник и приемов, которые помогают передать определённое настроение, атмосферу и идентичность проекта.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Работа </a:t>
            </a:r>
            <a:r>
              <a:rPr lang="ru-RU" dirty="0">
                <a:solidFill>
                  <a:prstClr val="black"/>
                </a:solidFill>
              </a:rPr>
              <a:t>включает примеры успешного применения стилизации в различных областях дизайна – от графического и веб-дизайна до интерьерного и продуктового. В заключение будут предложены рекомендации по выбору наиболее подходящей стилизации для конкретных проектов, а также методы оценки эффективности стилизованных решений.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5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>
          <a:xfrm>
            <a:off x="0" y="-1452"/>
            <a:ext cx="6940451" cy="6859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/>
        </p:blipFill>
        <p:spPr>
          <a:xfrm>
            <a:off x="6940451" y="-1452"/>
            <a:ext cx="473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246" y="3623516"/>
            <a:ext cx="7167283" cy="2494895"/>
          </a:xfrm>
        </p:spPr>
        <p:txBody>
          <a:bodyPr>
            <a:noAutofit/>
          </a:bodyPr>
          <a:lstStyle/>
          <a:p>
            <a:pPr algn="l"/>
            <a:r>
              <a:rPr lang="ru-RU" sz="70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  <a:t>Стилизация</a:t>
            </a:r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  <a:t> </a:t>
            </a:r>
            <a:b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</a:br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  <a:t>в дизайне: </a:t>
            </a:r>
            <a:b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</a:br>
            <a:r>
              <a:rPr lang="ru-RU" sz="4400" dirty="0" smtClean="0">
                <a:solidFill>
                  <a:schemeClr val="bg1"/>
                </a:solidFill>
                <a:latin typeface="Montserrat Black" panose="00000A00000000000000" pitchFamily="2" charset="-52"/>
                <a:cs typeface="Aharoni" panose="02010803020104030203" pitchFamily="2" charset="-79"/>
              </a:rPr>
              <a:t>Способы создания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Aharoni" panose="02010803020104030203" pitchFamily="2" charset="-79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4514" y="-2380343"/>
            <a:ext cx="6458857" cy="6458857"/>
          </a:xfrm>
          <a:prstGeom prst="ellipse">
            <a:avLst/>
          </a:prstGeom>
          <a:noFill/>
          <a:ln w="1016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358154" y="-990940"/>
            <a:ext cx="3225054" cy="32250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2023836" y="4291979"/>
            <a:ext cx="6458857" cy="6458857"/>
          </a:xfrm>
          <a:prstGeom prst="ellipse">
            <a:avLst/>
          </a:prstGeom>
          <a:noFill/>
          <a:ln w="1016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39010" y="-2543345"/>
            <a:ext cx="5086690" cy="50866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026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Что такое стилизация?</a:t>
            </a:r>
            <a:endParaRPr lang="ru-RU" sz="6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871436" y="4444379"/>
            <a:ext cx="6458857" cy="6458857"/>
          </a:xfrm>
          <a:prstGeom prst="ellipse">
            <a:avLst/>
          </a:prstGeom>
          <a:noFill/>
          <a:ln w="1016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04626" y="-3448050"/>
            <a:ext cx="4648200" cy="46482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322" y="570593"/>
            <a:ext cx="48148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Стилизация в дизайне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—  упрощение и изменение внешнего вида объектов для придания им выразительности и уникальности, сохраняя при этом узнаваемость. Она может включать изменение форм, линий, цветов и текстур для создания художественного эффекта или настроения.</a:t>
            </a:r>
            <a:endParaRPr lang="ru-RU" sz="20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41783" y="1771650"/>
            <a:ext cx="5558971" cy="55589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5326" y="2533195"/>
            <a:ext cx="4035877" cy="403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32" y="1824260"/>
            <a:ext cx="3175226" cy="3907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1722">
                        <a14:foregroundMark x1="38411" y1="5507" x2="38411" y2="5507"/>
                        <a14:foregroundMark x1="37252" y1="5797" x2="37252" y2="5797"/>
                        <a14:foregroundMark x1="36921" y1="10725" x2="36921" y2="10725"/>
                        <a14:foregroundMark x1="15066" y1="97391" x2="15066" y2="97391"/>
                        <a14:foregroundMark x1="14073" y1="97971" x2="14073" y2="97971"/>
                        <a14:foregroundMark x1="26159" y1="21159" x2="26159" y2="21159"/>
                        <a14:foregroundMark x1="27152" y1="22029" x2="27152" y2="22029"/>
                        <a14:backgroundMark x1="32119" y1="55942" x2="32119" y2="55942"/>
                        <a14:backgroundMark x1="20199" y1="16522" x2="20199" y2="16522"/>
                        <a14:backgroundMark x1="10762" y1="80290" x2="10762" y2="80290"/>
                        <a14:backgroundMark x1="8444" y1="80000" x2="8444" y2="80000"/>
                        <a14:backgroundMark x1="6954" y1="79710" x2="6954" y2="79710"/>
                        <a14:backgroundMark x1="5298" y1="79420" x2="5298" y2="79420"/>
                      </a14:backgroundRemoval>
                    </a14:imgEffect>
                  </a14:imgLayer>
                </a14:imgProps>
              </a:ext>
            </a:extLst>
          </a:blip>
          <a:srcRect r="58704"/>
          <a:stretch/>
        </p:blipFill>
        <p:spPr>
          <a:xfrm>
            <a:off x="8856358" y="2244269"/>
            <a:ext cx="3335642" cy="46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7924789" y="4069170"/>
            <a:ext cx="2688209" cy="268820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606005" y="1838527"/>
            <a:ext cx="2525246" cy="2525246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0965" y="391518"/>
            <a:ext cx="632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Значение и роль стилизации в современном дизайне </a:t>
            </a:r>
            <a:endParaRPr lang="ru-RU" sz="28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13437" y="252033"/>
            <a:ext cx="2464231" cy="2464231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0966" y="1484149"/>
            <a:ext cx="72081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Воплощение творческого видения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. </a:t>
            </a:r>
          </a:p>
          <a:p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Автор проявляет собственный уникальный стиль, выражая свои переживания, чувства и эмоции. </a:t>
            </a:r>
          </a:p>
          <a:p>
            <a:endParaRPr lang="ru-RU" sz="1400" b="0" i="0" dirty="0" smtClean="0">
              <a:solidFill>
                <a:schemeClr val="bg1"/>
              </a:solidFill>
              <a:effectLst/>
              <a:latin typeface="Montserrat" panose="00000800000000000000" pitchFamily="2" charset="-5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Эстетическое воздействие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. </a:t>
            </a:r>
          </a:p>
          <a:p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Основная задача — произвести впечатление на зрителя, передать ему определённое настроение или образ, погрузить в особую атмосферу. </a:t>
            </a:r>
          </a:p>
          <a:p>
            <a:endParaRPr lang="ru-RU" sz="1400" b="0" i="0" dirty="0" smtClean="0">
              <a:solidFill>
                <a:schemeClr val="bg1"/>
              </a:solidFill>
              <a:effectLst/>
              <a:latin typeface="Montserrat" panose="00000800000000000000" pitchFamily="2" charset="-5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Подчёркивание стиля, эпохи или культуры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. 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Стилизацию часто используют для точного изображения или имитации элементов того или иного исторического периода, например европейского Средневековья, эпохи барокко или советского конструктивизма. 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b="0" i="0" dirty="0" smtClean="0">
              <a:solidFill>
                <a:schemeClr val="bg1"/>
              </a:solidFill>
              <a:effectLst/>
              <a:latin typeface="Montserrat" panose="00000800000000000000" pitchFamily="2" charset="-5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Улучшение считываемости образа и узнаваемости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Montserrat Black" panose="00000A00000000000000" pitchFamily="2" charset="-52"/>
              </a:rPr>
              <a:t>. </a:t>
            </a:r>
          </a:p>
          <a:p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Эта функция характерна для стилизации в современном графическом дизайне, </a:t>
            </a:r>
            <a:r>
              <a:rPr lang="ru-RU" sz="1400" b="0" i="0" dirty="0" err="1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брендинге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, иллюстрации и анимации. С помощью стилизации создают узнаваемые логотипы, фирменный стиль, упаковки, </a:t>
            </a:r>
            <a:r>
              <a:rPr lang="ru-RU" sz="1400" b="0" i="0" dirty="0" err="1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мерч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Montserrat" panose="00000800000000000000" pitchFamily="2" charset="-52"/>
              </a:rPr>
              <a:t> и др.</a:t>
            </a:r>
            <a:endParaRPr lang="ru-RU" sz="1400" b="0" i="0" dirty="0">
              <a:solidFill>
                <a:schemeClr val="bg1"/>
              </a:solidFill>
              <a:effectLst/>
              <a:latin typeface="Montserrat" panose="00000800000000000000" pitchFamily="2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68858" y="2354985"/>
            <a:ext cx="2633153" cy="2633153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44" y="534576"/>
            <a:ext cx="1600726" cy="2150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22" y="2304497"/>
            <a:ext cx="1469429" cy="2405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184" y="3340629"/>
            <a:ext cx="2096607" cy="2046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8194" t="33384" r="71739" b="34509"/>
          <a:stretch/>
        </p:blipFill>
        <p:spPr>
          <a:xfrm>
            <a:off x="8235745" y="4961166"/>
            <a:ext cx="1463306" cy="14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399" y="1048732"/>
            <a:ext cx="6445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tserrat Black" panose="00000A00000000000000" pitchFamily="2" charset="-52"/>
              </a:rPr>
              <a:t>Виды стилизации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-1050930" y="3347967"/>
            <a:ext cx="4052455" cy="4052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877255" y="3784385"/>
            <a:ext cx="5086690" cy="50866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82890" y="-1715732"/>
            <a:ext cx="4648200" cy="4648200"/>
          </a:xfrm>
          <a:prstGeom prst="ellipse">
            <a:avLst/>
          </a:prstGeom>
          <a:noFill/>
          <a:ln w="762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46709" y="-1151913"/>
            <a:ext cx="3520562" cy="35205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95399" y="4245888"/>
            <a:ext cx="4648200" cy="4648200"/>
          </a:xfrm>
          <a:prstGeom prst="ellipse">
            <a:avLst/>
          </a:prstGeom>
          <a:noFill/>
          <a:ln w="762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95399" y="1854301"/>
            <a:ext cx="6445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800000000000000" pitchFamily="2" charset="-52"/>
              </a:rPr>
              <a:t>В зависимости от подхода и задач стилизацию можно разделить на поверхностную и декоративную</a:t>
            </a:r>
          </a:p>
        </p:txBody>
      </p:sp>
    </p:spTree>
    <p:extLst>
      <p:ext uri="{BB962C8B-B14F-4D97-AF65-F5344CB8AC3E}">
        <p14:creationId xmlns:p14="http://schemas.microsoft.com/office/powerpoint/2010/main" val="125446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404474"/>
            <a:ext cx="53097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Поверхностная</a:t>
            </a: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Если вы подражаете стилю определенной эпохи или автора, это поверхностная стилизация. Здесь вы не думаете, как трансформировать предмет, а наблюдаете за тем, как это сделано определенным автором или в конкретном стиле. Нужно выделить характерные особенности стиля и перенести в необходимую вам среду. Так, можно создать портрет в стиле аниме</a:t>
            </a:r>
            <a:r>
              <a:rPr lang="ru-RU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Стилизация под определенный художественный стиль может быть </a:t>
            </a:r>
            <a:r>
              <a:rPr lang="ru-RU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минималистичной</a:t>
            </a:r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, импрессионистской, экспрессионистской, </a:t>
            </a:r>
            <a:r>
              <a:rPr lang="ru-RU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футуристичной</a:t>
            </a:r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 и реалистичной.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667000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090" y="273225"/>
            <a:ext cx="617912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Декоративная</a:t>
            </a: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Если вы сами придумываете, как видоизменить форму и переработать предмет, такая стилизация называется декоративной</a:t>
            </a:r>
            <a:r>
              <a:rPr lang="ru-RU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Как </a:t>
            </a:r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грамотно сделать стилизацию предмета?</a:t>
            </a: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Выделите характерные черты. Преобразуйте форму: обобщите элементы, подчеркните конструктивные особенности и уберите несущественные детали. Если получился узнаваемый образ, значит, стилизация удачная.</a:t>
            </a:r>
          </a:p>
          <a:p>
            <a:endParaRPr lang="ru-RU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 Black" panose="00000A00000000000000" pitchFamily="2" charset="-52"/>
              </a:rPr>
              <a:t>Вот как по-разному можно стилизовать рисунок коровы. Характер стилизованного изображения разный, но в обоих случаях автор удачно выделил ключевые особенности и убрал лишнее так, чтобы корова осталась узнаваемой.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018" y="0"/>
            <a:ext cx="3525982" cy="3525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018" y="3411682"/>
            <a:ext cx="3525982" cy="3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8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802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Cambria</vt:lpstr>
      <vt:lpstr>Montserrat</vt:lpstr>
      <vt:lpstr>Montserrat Black</vt:lpstr>
      <vt:lpstr>MS Mincho</vt:lpstr>
      <vt:lpstr>Times New Roman</vt:lpstr>
      <vt:lpstr>Тема Office</vt:lpstr>
      <vt:lpstr>Презентация PowerPoint</vt:lpstr>
      <vt:lpstr>Презентация PowerPoint</vt:lpstr>
      <vt:lpstr>Стилизация  в дизайне:  Способы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Стилизация  в дизайне:  Способы создания</dc:title>
  <dc:creator>Lenovo</dc:creator>
  <cp:lastModifiedBy>localadmin</cp:lastModifiedBy>
  <cp:revision>26</cp:revision>
  <dcterms:created xsi:type="dcterms:W3CDTF">2025-01-12T12:40:30Z</dcterms:created>
  <dcterms:modified xsi:type="dcterms:W3CDTF">2025-10-17T09:38:39Z</dcterms:modified>
</cp:coreProperties>
</file>