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0" r:id="rId4"/>
  </p:sldMasterIdLst>
  <p:notesMasterIdLst>
    <p:notesMasterId r:id="rId26"/>
  </p:notesMasterIdLst>
  <p:handoutMasterIdLst>
    <p:handoutMasterId r:id="rId27"/>
  </p:handoutMasterIdLst>
  <p:sldIdLst>
    <p:sldId id="297" r:id="rId5"/>
    <p:sldId id="298" r:id="rId6"/>
    <p:sldId id="256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0" r:id="rId21"/>
    <p:sldId id="294" r:id="rId22"/>
    <p:sldId id="295" r:id="rId23"/>
    <p:sldId id="296" r:id="rId24"/>
    <p:sldId id="281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6432" autoAdjust="0"/>
  </p:normalViewPr>
  <p:slideViewPr>
    <p:cSldViewPr snapToGrid="0">
      <p:cViewPr>
        <p:scale>
          <a:sx n="80" d="100"/>
          <a:sy n="80" d="100"/>
        </p:scale>
        <p:origin x="-1506" y="-528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6E63F7-7608-4132-B8FA-43221AD28793}" type="datetime1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4DB74FA-BCF5-412C-B474-5CA730E53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327EDA-CD4E-4D7A-BE6D-26AD149468CE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ADF348-2A86-4531-BD4E-BD8C0BBDAD4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ADF348-2A86-4531-BD4E-BD8C0BBDAD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5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ADF348-2A86-4531-BD4E-BD8C0BBDAD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5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ADF348-2A86-4531-BD4E-BD8C0BBDAD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5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947BE1-D586-49AE-B2E6-EE426AA239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5329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8" y="627016"/>
            <a:ext cx="6389027" cy="5601790"/>
          </a:xfrm>
        </p:spPr>
        <p:txBody>
          <a:bodyPr rtlCol="0">
            <a:noAutofit/>
          </a:bodyPr>
          <a:lstStyle>
            <a:lvl1pPr algn="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8000" baseline="0"/>
            </a:lvl1pPr>
          </a:lstStyle>
          <a:p>
            <a:pPr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4B4012DC-9879-489B-B525-C474C5DD2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9797" y="627016"/>
            <a:ext cx="3199034" cy="5590903"/>
          </a:xfrm>
        </p:spPr>
        <p:txBody>
          <a:bodyPr rtlCol="0" anchor="ctr">
            <a:normAutofit/>
          </a:bodyPr>
          <a:lstStyle>
            <a:lvl1pPr>
              <a:defRPr lang="en-US" sz="26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140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84A150-581C-4608-9034-48767311A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F7571-A130-4054-9513-4BDAC9AE5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30" y="635000"/>
            <a:ext cx="5171770" cy="2039374"/>
          </a:xfrm>
        </p:spPr>
        <p:txBody>
          <a:bodyPr rtlCol="0" anchor="b"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6600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CA27FA5-F6EE-4784-AC43-76381FC2CD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998" y="2911475"/>
            <a:ext cx="4500563" cy="3311525"/>
          </a:xfrm>
        </p:spPr>
        <p:txBody>
          <a:bodyPr rtlCol="0">
            <a:normAutofit/>
          </a:bodyPr>
          <a:lstStyle>
            <a:lvl1pPr>
              <a:defRPr lang="en-US" sz="2200" kern="1200" spc="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094F8F4-63E4-4A00-8F98-09219DA98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2113" y="639763"/>
            <a:ext cx="2198687" cy="254635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34D9F00-72E9-433A-9427-8DA07653B2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7675" y="638175"/>
            <a:ext cx="2198688" cy="254635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1AD0C148-B6DB-4D32-B139-403A6AEC3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2113" y="3668713"/>
            <a:ext cx="2198687" cy="2554287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D9D424B8-9E08-469D-88C8-019306CA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7675" y="3668713"/>
            <a:ext cx="2198688" cy="254635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9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D15A25-1111-478B-8F77-D992652C7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90108" y="1225106"/>
            <a:ext cx="8201891" cy="39518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66A3D1-C594-4520-A142-F0D3F59C5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193" y="3036762"/>
            <a:ext cx="7136064" cy="1700784"/>
          </a:xfrm>
        </p:spPr>
        <p:txBody>
          <a:bodyPr rtlCol="0"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804" y="1225484"/>
            <a:ext cx="4059934" cy="3951807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7779" y="5355583"/>
            <a:ext cx="2270162" cy="57715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>
                <a:cs typeface="Calibri"/>
              </a:rPr>
              <a:t>Щелкните, чтобы изменить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C16F6145-A1AE-4CDA-AE26-E8FDEFAAB39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84437" y="5355583"/>
            <a:ext cx="2270162" cy="57715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>
                <a:cs typeface="Calibri"/>
              </a:rPr>
              <a:t>Щелкните, чтобы изменить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3FDD02FA-6843-4E54-ACDC-AFEAFB4EFAA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21095" y="5355583"/>
            <a:ext cx="2270162" cy="57715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>
                <a:cs typeface="Calibri"/>
              </a:rPr>
              <a:t>Щелкните, чтобы изменить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05051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74C4BB-67B0-4BF7-A7D4-4222652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82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с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D15A25-1111-478B-8F77-D992652C7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264985"/>
            <a:ext cx="5297764" cy="3952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 rtlCol="0"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1FF791A-8D73-49AD-8569-7F4FE146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3694176" cy="3258102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cs typeface="Calibri"/>
              </a:rPr>
              <a:t>Образец текста</a:t>
            </a:r>
          </a:p>
          <a:p>
            <a:pPr rtl="0"/>
            <a:endParaRPr lang="ru-RU" noProof="0">
              <a:cs typeface="Calibri"/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1" y="6356350"/>
            <a:ext cx="3353262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74C4BB-67B0-4BF7-A7D4-4222652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59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84A150-581C-4608-9034-48767311A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438" y="317499"/>
            <a:ext cx="4500737" cy="2095501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z="5400" noProof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E309CC8E-0532-4674-9535-1514DA3C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2000" noProof="0">
                <a:solidFill>
                  <a:schemeClr val="bg1"/>
                </a:solidFill>
                <a:cs typeface="Calibri"/>
              </a:rPr>
              <a:t>Образец текста</a:t>
            </a:r>
          </a:p>
        </p:txBody>
      </p:sp>
      <p:sp>
        <p:nvSpPr>
          <p:cNvPr id="15" name="Нижний колонтитул 8">
            <a:extLst>
              <a:ext uri="{FF2B5EF4-FFF2-40B4-BE49-F238E27FC236}">
                <a16:creationId xmlns:a16="http://schemas.microsoft.com/office/drawing/2014/main" xmlns="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350" y="3429000"/>
            <a:ext cx="6076950" cy="3429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173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81E0804-8E9E-4C6E-B18D-44FE715B2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rtlCol="0" anchor="b">
            <a:normAutofit/>
          </a:bodyPr>
          <a:lstStyle>
            <a:lvl1pPr>
              <a:defRPr sz="7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1203A5-DA79-4778-AB85-150365748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0120" y="4544568"/>
            <a:ext cx="10268712" cy="1545336"/>
          </a:xfrm>
        </p:spPr>
        <p:txBody>
          <a:bodyPr rtlCol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384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0182FC-5A0B-4C24-A6ED-990ED5BA908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CE633F-9882-4A5C-83A2-1109D0C7326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88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84A150-581C-4608-9034-48767311A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771" y="1004205"/>
            <a:ext cx="6096000" cy="3725183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sz="5400" noProof="0"/>
              <a:t>Образец текста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7345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Нижний колонтитул 8">
            <a:extLst>
              <a:ext uri="{FF2B5EF4-FFF2-40B4-BE49-F238E27FC236}">
                <a16:creationId xmlns:a16="http://schemas.microsoft.com/office/drawing/2014/main" xmlns="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E309CC8E-0532-4674-9535-1514DA3C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1" y="4865914"/>
            <a:ext cx="6096000" cy="532038"/>
          </a:xfrm>
        </p:spPr>
        <p:txBody>
          <a:bodyPr rtlCol="0"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2000" noProof="0">
                <a:solidFill>
                  <a:schemeClr val="bg1"/>
                </a:solidFill>
                <a:cs typeface="Calibri"/>
              </a:rPr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3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91DF4D9E-FD4F-4244-ACD6-44EC4C049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xmlns="" id="{44F5B526-8975-4F7C-B558-830FCEE068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xmlns="" id="{ED20DBB5-D24E-40D6-AFFB-428692A51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xmlns="" id="{F6F7262C-3E29-4219-AF83-B7A71B97A1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53861F78-BD42-4F29-8487-1641CFD039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FFAB1F8B-1CEE-4068-86DE-561A12A041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xmlns="" id="{D5AE44CD-B78E-4EE2-B0F2-E0D436C2BA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21762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1" name="Текст 27">
            <a:extLst>
              <a:ext uri="{FF2B5EF4-FFF2-40B4-BE49-F238E27FC236}">
                <a16:creationId xmlns:a16="http://schemas.microsoft.com/office/drawing/2014/main" xmlns="" id="{3C4FE2DB-091F-4F7A-B6B6-9A6F22AC0B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1762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27">
            <a:extLst>
              <a:ext uri="{FF2B5EF4-FFF2-40B4-BE49-F238E27FC236}">
                <a16:creationId xmlns:a16="http://schemas.microsoft.com/office/drawing/2014/main" xmlns="" id="{3A3F9D5D-A5CF-482B-A14C-E5BFADB76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6021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27">
            <a:extLst>
              <a:ext uri="{FF2B5EF4-FFF2-40B4-BE49-F238E27FC236}">
                <a16:creationId xmlns:a16="http://schemas.microsoft.com/office/drawing/2014/main" xmlns="" id="{A4F265B4-1FBB-4396-A938-862D45713A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6021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Текст 27">
            <a:extLst>
              <a:ext uri="{FF2B5EF4-FFF2-40B4-BE49-F238E27FC236}">
                <a16:creationId xmlns:a16="http://schemas.microsoft.com/office/drawing/2014/main" xmlns="" id="{AC1BA7DC-98B0-4261-8F1E-8101FB5D48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500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7">
            <a:extLst>
              <a:ext uri="{FF2B5EF4-FFF2-40B4-BE49-F238E27FC236}">
                <a16:creationId xmlns:a16="http://schemas.microsoft.com/office/drawing/2014/main" xmlns="" id="{2E4EF69E-34E2-46FF-A0FA-3F136396D3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4500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46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7D32C-166A-4FBE-B24D-C257690954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0121" y="2587752"/>
            <a:ext cx="4818888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9EC567-F249-462A-B71A-9C40D50E26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120" y="3594538"/>
            <a:ext cx="4818888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BB7D2C6-69D1-4DE4-BF68-5FB0623DB9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9944" y="2587752"/>
            <a:ext cx="4818888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367CC7-ED09-4F8D-A39A-C5969D33B9F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9944" y="3594538"/>
            <a:ext cx="4818888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30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7D32C-166A-4FBE-B24D-C257690954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0121" y="2587752"/>
            <a:ext cx="3236976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9EC567-F249-462A-B71A-9C40D50E26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120" y="3594538"/>
            <a:ext cx="3236976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BB7D2C6-69D1-4DE4-BF68-5FB0623DB9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7512" y="2587752"/>
            <a:ext cx="3236976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367CC7-ED09-4F8D-A39A-C5969D33B9F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77512" y="3594538"/>
            <a:ext cx="3236976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9054C03E-8FD4-4345-A971-0A2CCF5C4A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4903" y="2587752"/>
            <a:ext cx="3236976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xmlns="" id="{56D09A0C-509F-447E-AFB1-5531727D7D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94903" y="3594538"/>
            <a:ext cx="3236976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04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91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3" r:id="rId4"/>
    <p:sldLayoutId id="2147483672" r:id="rId5"/>
    <p:sldLayoutId id="2147483686" r:id="rId6"/>
    <p:sldLayoutId id="2147483687" r:id="rId7"/>
    <p:sldLayoutId id="2147483675" r:id="rId8"/>
    <p:sldLayoutId id="2147483688" r:id="rId9"/>
    <p:sldLayoutId id="2147483682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3" y="1256210"/>
            <a:ext cx="6827224" cy="5601790"/>
          </a:xfrm>
        </p:spPr>
        <p:txBody>
          <a:bodyPr rtlCol="0"/>
          <a:lstStyle/>
          <a:p>
            <a:pPr algn="ctr"/>
            <a:r>
              <a:rPr lang="ru-RU" sz="2000" b="1" dirty="0"/>
              <a:t>Министерство культуры и туризма Калужской области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Государственное бюджетное профессиональное образовательное учреждение Калужской области «Калужский областной колледж культуры и искусств» структурное подразделение «Школа креативных индустрий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Методическая разработка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 </a:t>
            </a:r>
            <a:r>
              <a:rPr lang="ru-RU" sz="2000" b="1" dirty="0"/>
              <a:t>«методическое пособие с наглядными примерами»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Лахтикова</a:t>
            </a:r>
            <a:r>
              <a:rPr lang="ru-RU" sz="2000" b="1" dirty="0" smtClean="0"/>
              <a:t> Юлия</a:t>
            </a:r>
            <a:br>
              <a:rPr lang="ru-RU" sz="2000" b="1" dirty="0" smtClean="0"/>
            </a:br>
            <a:r>
              <a:rPr lang="ru-RU" sz="2000" b="1" dirty="0" smtClean="0"/>
              <a:t>Калуга, 2025 г.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170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0"/>
            <a:ext cx="11815948" cy="2095501"/>
          </a:xfrm>
        </p:spPr>
        <p:txBody>
          <a:bodyPr rtlCol="0">
            <a:normAutofit/>
          </a:bodyPr>
          <a:lstStyle/>
          <a:p>
            <a:r>
              <a:rPr lang="ru-RU" dirty="0"/>
              <a:t>Что такое базовые съёмочные ракурсы?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579419"/>
            <a:ext cx="11507189" cy="4892634"/>
          </a:xfrm>
        </p:spPr>
        <p:txBody>
          <a:bodyPr rtlCol="0">
            <a:normAutofit/>
          </a:bodyPr>
          <a:lstStyle/>
          <a:p>
            <a:r>
              <a:rPr lang="ru-RU" sz="1800" b="1" dirty="0"/>
              <a:t>Ракурс</a:t>
            </a:r>
            <a:r>
              <a:rPr lang="ru-RU" sz="1800" dirty="0"/>
              <a:t> – это то, откуда снимает камера. В </a:t>
            </a:r>
            <a:r>
              <a:rPr lang="ru-RU" sz="1800" dirty="0" err="1"/>
              <a:t>раскадровке</a:t>
            </a:r>
            <a:r>
              <a:rPr lang="ru-RU" sz="1800" dirty="0"/>
              <a:t> всегда представляйте себя держащим камеру, спрашивайте себя, как лучше всего отобразить действие или объект в сцене.  Сделайте это, устанавливая самый эффективный ракурс: </a:t>
            </a:r>
          </a:p>
          <a:p>
            <a:r>
              <a:rPr lang="ru-RU" sz="1800" b="1" dirty="0" smtClean="0"/>
              <a:t>Ракурс </a:t>
            </a:r>
            <a:r>
              <a:rPr lang="ru-RU" sz="1800" b="1" dirty="0"/>
              <a:t>взглядом персонажа </a:t>
            </a:r>
            <a:r>
              <a:rPr lang="ru-RU" sz="1800" dirty="0"/>
              <a:t>(POV) используется, когда вы хотите, чтобы зритель понял, что видит персонаж. Вид может быть близким, средним или дальним. </a:t>
            </a:r>
          </a:p>
          <a:p>
            <a:r>
              <a:rPr lang="ru-RU" sz="1800" b="1" dirty="0"/>
              <a:t>Кадр, снятый через плечо </a:t>
            </a:r>
            <a:r>
              <a:rPr lang="ru-RU" sz="1800" dirty="0"/>
              <a:t>(OSS или OTS, также известный как «третье лицо») – это взгляд из-за спины человека по направлению к объекту. Обычно используется между людьми в разговоре и обрамляет одного человека/вещь на стороне рамки. </a:t>
            </a:r>
          </a:p>
          <a:p>
            <a:r>
              <a:rPr lang="ru-RU" sz="1800" b="1" dirty="0"/>
              <a:t>Средний план</a:t>
            </a:r>
            <a:r>
              <a:rPr lang="ru-RU" sz="1800" dirty="0"/>
              <a:t> – это ракурс, где два объекта находятся вместе в одной рамке и обычно разговаривают. Рисуя диалоговые рамки, переключайтесь между средним планом и «третьим лицом».  </a:t>
            </a:r>
          </a:p>
          <a:p>
            <a:r>
              <a:rPr lang="ru-RU" sz="1800" b="1" dirty="0"/>
              <a:t>Съёмка с низкой точки/Взгляд снизу </a:t>
            </a:r>
            <a:r>
              <a:rPr lang="ru-RU" sz="1800" dirty="0"/>
              <a:t>– ракурсы, которые смотрят снизу вверх на человека/предмет. </a:t>
            </a:r>
          </a:p>
          <a:p>
            <a:r>
              <a:rPr lang="ru-RU" sz="1800" b="1" dirty="0"/>
              <a:t>Съёмка с верхней точки/Взгляд сверху </a:t>
            </a:r>
            <a:r>
              <a:rPr lang="ru-RU" sz="1800" dirty="0"/>
              <a:t>– ракурсы, которые смотрят сверху вниз на человека/предмет.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3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3074" name="Picture 2" descr="C:\Users\User\Desktop\05_Tut_Apr_2018_Storyboarding_by_missch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91" y="-17952"/>
            <a:ext cx="6671870" cy="68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7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</a:t>
            </a:r>
            <a:r>
              <a:rPr lang="ru-RU" dirty="0" err="1"/>
              <a:t>раскадровки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0"/>
            <a:ext cx="5296395" cy="2095501"/>
          </a:xfrm>
        </p:spPr>
        <p:txBody>
          <a:bodyPr rtlCol="0">
            <a:normAutofit/>
          </a:bodyPr>
          <a:lstStyle/>
          <a:p>
            <a:r>
              <a:rPr lang="ru-RU" dirty="0"/>
              <a:t>Что такое миниатюры?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911928"/>
            <a:ext cx="5106389" cy="4536374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/>
              <a:t>Перед началом иллюстрации </a:t>
            </a:r>
            <a:r>
              <a:rPr lang="ru-RU" dirty="0" err="1"/>
              <a:t>раскадровки</a:t>
            </a:r>
            <a:r>
              <a:rPr lang="ru-RU" dirty="0"/>
              <a:t> вам нужно разбить сценарий, чтобы изучить сцены и перенести их на отдельные </a:t>
            </a:r>
            <a:r>
              <a:rPr lang="ru-RU" dirty="0" err="1"/>
              <a:t>раскадровочные</a:t>
            </a:r>
            <a:r>
              <a:rPr lang="ru-RU" dirty="0"/>
              <a:t> панели. </a:t>
            </a:r>
          </a:p>
          <a:p>
            <a:r>
              <a:rPr lang="ru-RU" dirty="0" smtClean="0"/>
              <a:t>Самый </a:t>
            </a:r>
            <a:r>
              <a:rPr lang="ru-RU" dirty="0"/>
              <a:t>простой способ – создать миниатюры сцен. </a:t>
            </a:r>
          </a:p>
          <a:p>
            <a:r>
              <a:rPr lang="ru-RU" dirty="0" smtClean="0"/>
              <a:t>Миниатюры </a:t>
            </a:r>
            <a:r>
              <a:rPr lang="ru-RU" dirty="0"/>
              <a:t>– это грубые эскизы </a:t>
            </a:r>
            <a:r>
              <a:rPr lang="ru-RU" dirty="0" err="1"/>
              <a:t>раскадровочных</a:t>
            </a:r>
            <a:r>
              <a:rPr lang="ru-RU" dirty="0"/>
              <a:t> панелей, быстрые иллюстрации из фигурок, заметок и разложенная последовательность событий на странице. Они нужны для быстрого определения того, как будет использован каждый снимок/ракурс/движение.  Они также помогают оценить, какие картинки нужно внести в </a:t>
            </a:r>
            <a:r>
              <a:rPr lang="ru-RU" dirty="0" err="1"/>
              <a:t>раскадровку</a:t>
            </a:r>
            <a:r>
              <a:rPr lang="ru-RU" dirty="0"/>
              <a:t>, а какие – нет. С миниатюрами вы можете быстро оглядеть всё и проанализировать всю анимацию на отдельных панелях перед тем, как приступить к самой </a:t>
            </a:r>
            <a:r>
              <a:rPr lang="ru-RU" dirty="0" err="1"/>
              <a:t>раскадровке</a:t>
            </a:r>
            <a:r>
              <a:rPr lang="ru-RU" dirty="0"/>
              <a:t>.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4098" name="Picture 2" descr="C:\Users\User\Desktop\07_Tut_Apr_2018_Storyboarding_by_misscha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93" y="1318161"/>
            <a:ext cx="6611807" cy="35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0"/>
            <a:ext cx="5296395" cy="2095501"/>
          </a:xfrm>
        </p:spPr>
        <p:txBody>
          <a:bodyPr rtlCol="0">
            <a:normAutofit/>
          </a:bodyPr>
          <a:lstStyle/>
          <a:p>
            <a:r>
              <a:rPr lang="ru-RU" dirty="0"/>
              <a:t>Как разбить сценарий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911928"/>
            <a:ext cx="5106389" cy="4536374"/>
          </a:xfrm>
        </p:spPr>
        <p:txBody>
          <a:bodyPr rtlCol="0">
            <a:normAutofit/>
          </a:bodyPr>
          <a:lstStyle/>
          <a:p>
            <a:r>
              <a:rPr lang="ru-RU" dirty="0"/>
              <a:t>После того, как вы создали миниатюры сценария и собрали весь материал, пришло время нарисовать рамки. </a:t>
            </a:r>
          </a:p>
          <a:p>
            <a:r>
              <a:rPr lang="ru-RU" dirty="0" smtClean="0"/>
              <a:t>Определите </a:t>
            </a:r>
            <a:r>
              <a:rPr lang="ru-RU" dirty="0"/>
              <a:t>соотношение сторон, что нужно показать на каждой панели и затем преобразуйте эти идеи в серию </a:t>
            </a:r>
            <a:r>
              <a:rPr lang="ru-RU" dirty="0" err="1"/>
              <a:t>раскадровочных</a:t>
            </a:r>
            <a:r>
              <a:rPr lang="ru-RU" dirty="0"/>
              <a:t> панелей. </a:t>
            </a:r>
          </a:p>
          <a:p>
            <a:r>
              <a:rPr lang="ru-RU" dirty="0" smtClean="0"/>
              <a:t>Определите</a:t>
            </a:r>
            <a:r>
              <a:rPr lang="ru-RU" dirty="0"/>
              <a:t>, какие элементы (персонажи, объекты, фон) будут в каждой рамке, и лучший ракурс для передачи события.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11" y="997529"/>
            <a:ext cx="6863936" cy="444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7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0"/>
            <a:ext cx="11859492" cy="2095501"/>
          </a:xfrm>
        </p:spPr>
        <p:txBody>
          <a:bodyPr rtlCol="0">
            <a:noAutofit/>
          </a:bodyPr>
          <a:lstStyle/>
          <a:p>
            <a:r>
              <a:rPr lang="ru-RU" sz="4000" dirty="0"/>
              <a:t>Как сделать раскладку и структурировать </a:t>
            </a:r>
            <a:r>
              <a:rPr lang="ru-RU" sz="4000" dirty="0" err="1"/>
              <a:t>раскадровку</a:t>
            </a:r>
            <a:endParaRPr lang="ru-RU" sz="4000" dirty="0"/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674421"/>
            <a:ext cx="5985163" cy="4773881"/>
          </a:xfrm>
        </p:spPr>
        <p:txBody>
          <a:bodyPr rtlCol="0">
            <a:normAutofit/>
          </a:bodyPr>
          <a:lstStyle/>
          <a:p>
            <a:r>
              <a:rPr lang="ru-RU" dirty="0"/>
              <a:t>У каждого художника есть предпочитаемый способ рисования и структурирования панелей. Вы можете работать с большим количеством образцов, доступных онлайн  (например, одностраничный образец «6 панелей», показанный ниже), либо создать свой.  Нет правильного способа зарисовки </a:t>
            </a:r>
            <a:r>
              <a:rPr lang="ru-RU" dirty="0" err="1"/>
              <a:t>раскадровки</a:t>
            </a:r>
            <a:r>
              <a:rPr lang="ru-RU" dirty="0"/>
              <a:t>. Вы можете использовать старомодные ручку/карандаш и бумагу,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Photoshop</a:t>
            </a:r>
            <a:r>
              <a:rPr lang="ru-RU" dirty="0"/>
              <a:t> или любое приложение для создания эскизов и программы для </a:t>
            </a:r>
            <a:r>
              <a:rPr lang="ru-RU" dirty="0" err="1"/>
              <a:t>раскадровок</a:t>
            </a:r>
            <a:r>
              <a:rPr lang="ru-RU" dirty="0"/>
              <a:t>, доступные на сегодняшний день!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15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73" y="2173183"/>
            <a:ext cx="5795849" cy="370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8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И ПОДСКАЗКИ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6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>
            <a:extLst>
              <a:ext uri="{FF2B5EF4-FFF2-40B4-BE49-F238E27FC236}">
                <a16:creationId xmlns:a16="http://schemas.microsoft.com/office/drawing/2014/main" xmlns="" id="{CEB845D9-890B-484B-975B-B5F85434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0" y="-410028"/>
            <a:ext cx="5171770" cy="2039374"/>
          </a:xfrm>
        </p:spPr>
        <p:txBody>
          <a:bodyPr rtlCol="0">
            <a:normAutofit/>
          </a:bodyPr>
          <a:lstStyle/>
          <a:p>
            <a:r>
              <a:rPr lang="ru-RU" sz="4000" dirty="0"/>
              <a:t>Как эффективно делать </a:t>
            </a:r>
            <a:r>
              <a:rPr lang="ru-RU" sz="4000" dirty="0" err="1"/>
              <a:t>раскадровку</a:t>
            </a:r>
            <a:endParaRPr lang="ru-RU" sz="40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EFAE7A4-BFF2-4F94-9264-0C5D1205E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98" y="2187080"/>
            <a:ext cx="4500563" cy="3311525"/>
          </a:xfrm>
        </p:spPr>
        <p:txBody>
          <a:bodyPr rtlCol="0">
            <a:normAutofit fontScale="92500"/>
          </a:bodyPr>
          <a:lstStyle/>
          <a:p>
            <a:r>
              <a:rPr lang="ru-RU" dirty="0" smtClean="0"/>
              <a:t>-Используйте </a:t>
            </a:r>
            <a:r>
              <a:rPr lang="ru-RU" dirty="0"/>
              <a:t>Стрелки или Символы для изображения движений камерой. Стрелки помогают показать движение, направление и переходы. </a:t>
            </a:r>
          </a:p>
          <a:p>
            <a:r>
              <a:rPr lang="ru-RU" dirty="0" smtClean="0"/>
              <a:t>-Раскрасьте </a:t>
            </a:r>
            <a:r>
              <a:rPr lang="ru-RU" dirty="0"/>
              <a:t>объект/предмет, чтобы отделить его от окружающих вещей. </a:t>
            </a:r>
          </a:p>
          <a:p>
            <a:r>
              <a:rPr lang="ru-RU" dirty="0" smtClean="0"/>
              <a:t>- Добавьте </a:t>
            </a:r>
            <a:r>
              <a:rPr lang="ru-RU" dirty="0"/>
              <a:t>Внутрикадровые надписи под или на картинках 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668FD16A-CA57-4C91-BC2A-7CE71EA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5504688" cy="365125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BA3E8286-FBE7-457A-986D-0678299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7" y="369587"/>
            <a:ext cx="4742440" cy="323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6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>
            <a:extLst>
              <a:ext uri="{FF2B5EF4-FFF2-40B4-BE49-F238E27FC236}">
                <a16:creationId xmlns:a16="http://schemas.microsoft.com/office/drawing/2014/main" xmlns="" id="{CEB845D9-890B-484B-975B-B5F85434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97" y="-410028"/>
            <a:ext cx="5783349" cy="2039374"/>
          </a:xfrm>
        </p:spPr>
        <p:txBody>
          <a:bodyPr rtlCol="0">
            <a:normAutofit/>
          </a:bodyPr>
          <a:lstStyle/>
          <a:p>
            <a:r>
              <a:rPr lang="ru-RU" sz="2400" dirty="0"/>
              <a:t>Как сделать более выразительными вид и ощущение </a:t>
            </a:r>
            <a:r>
              <a:rPr lang="ru-RU" sz="2400" dirty="0" err="1"/>
              <a:t>раскадровочных</a:t>
            </a:r>
            <a:r>
              <a:rPr lang="ru-RU" sz="2400" dirty="0"/>
              <a:t> рамок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EFAE7A4-BFF2-4F94-9264-0C5D1205E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8140" y="1686296"/>
            <a:ext cx="5415148" cy="4773881"/>
          </a:xfrm>
        </p:spPr>
        <p:txBody>
          <a:bodyPr rtlCol="0">
            <a:normAutofit fontScale="55000" lnSpcReduction="20000"/>
          </a:bodyPr>
          <a:lstStyle/>
          <a:p>
            <a:r>
              <a:rPr lang="ru-RU" dirty="0"/>
              <a:t>-Добавьте детали к сцене или персонажу – это стимулирует воображение зрителя. Например, добавьте столовые приборы на кухонной сцене или «зебру» на уличной сцене. Чем больше вы изобразите на панели, тем более точной будет обработка. </a:t>
            </a:r>
          </a:p>
          <a:p>
            <a:r>
              <a:rPr lang="ru-RU" dirty="0" smtClean="0"/>
              <a:t>-Поэкспериментируйте </a:t>
            </a:r>
            <a:r>
              <a:rPr lang="ru-RU" dirty="0"/>
              <a:t>с разными ракурсами, особенно в драматичных сценах. Попробуйте снимки поверх плеча, снимки снизу или кадры самым крупным планом. </a:t>
            </a:r>
          </a:p>
          <a:p>
            <a:r>
              <a:rPr lang="ru-RU" dirty="0" smtClean="0"/>
              <a:t>-Избегайте </a:t>
            </a:r>
            <a:r>
              <a:rPr lang="ru-RU" dirty="0"/>
              <a:t>помещения объекта в центр панели и используйте большую часть негативного пространства.  </a:t>
            </a:r>
          </a:p>
          <a:p>
            <a:r>
              <a:rPr lang="ru-RU" dirty="0" smtClean="0"/>
              <a:t>-Избегайте </a:t>
            </a:r>
            <a:r>
              <a:rPr lang="ru-RU" dirty="0"/>
              <a:t>наклонных рамок, сложных ракурсов или разделения экрана на половины горизонтальными линиями. </a:t>
            </a:r>
          </a:p>
          <a:p>
            <a:r>
              <a:rPr lang="ru-RU" dirty="0" smtClean="0"/>
              <a:t>-При </a:t>
            </a:r>
            <a:r>
              <a:rPr lang="ru-RU" dirty="0"/>
              <a:t>рисовании людей или композиции, где требуется толпа, добавьте большое количество людей вместо двух людей на фоне. </a:t>
            </a:r>
          </a:p>
          <a:p>
            <a:r>
              <a:rPr lang="ru-RU" dirty="0" smtClean="0"/>
              <a:t>-Убедитесь</a:t>
            </a:r>
            <a:r>
              <a:rPr lang="ru-RU" dirty="0"/>
              <a:t>, что ваш объект/персонаж смотрит в правильном направлении камеры. </a:t>
            </a:r>
          </a:p>
          <a:p>
            <a:r>
              <a:rPr lang="ru-RU" dirty="0" smtClean="0"/>
              <a:t>-Спросите </a:t>
            </a:r>
            <a:r>
              <a:rPr lang="ru-RU" dirty="0"/>
              <a:t>себя, какой тип снимков/ракурсов вы будете использовать. Нужен ли вам крупный план? Будет ли камера двигаться? </a:t>
            </a:r>
          </a:p>
          <a:p>
            <a:r>
              <a:rPr lang="ru-RU" dirty="0" smtClean="0"/>
              <a:t>-Не </a:t>
            </a:r>
            <a:r>
              <a:rPr lang="ru-RU" dirty="0"/>
              <a:t>пропускайте ни одну рамку. </a:t>
            </a:r>
          </a:p>
          <a:p>
            <a:r>
              <a:rPr lang="ru-RU" dirty="0" smtClean="0"/>
              <a:t>-Имеет </a:t>
            </a:r>
            <a:r>
              <a:rPr lang="ru-RU" dirty="0"/>
              <a:t>смысл практиковаться! Практикуйтесь дома во время просмотра любимых фильмов.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668FD16A-CA57-4C91-BC2A-7CE71EA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5504688" cy="365125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BA3E8286-FBE7-457A-986D-0678299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0" y="1080655"/>
            <a:ext cx="5577776" cy="45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1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>
            <a:extLst>
              <a:ext uri="{FF2B5EF4-FFF2-40B4-BE49-F238E27FC236}">
                <a16:creationId xmlns:a16="http://schemas.microsoft.com/office/drawing/2014/main" xmlns="" id="{CEB845D9-890B-484B-975B-B5F85434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97" y="-1019687"/>
            <a:ext cx="5783349" cy="2039374"/>
          </a:xfrm>
        </p:spPr>
        <p:txBody>
          <a:bodyPr rtlCol="0">
            <a:normAutofit/>
          </a:bodyPr>
          <a:lstStyle/>
          <a:p>
            <a:r>
              <a:rPr lang="ru-RU" sz="3600" dirty="0"/>
              <a:t>Понимание работы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EFAE7A4-BFF2-4F94-9264-0C5D1205E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8140" y="1686296"/>
            <a:ext cx="5415148" cy="4773881"/>
          </a:xfrm>
        </p:spPr>
        <p:txBody>
          <a:bodyPr rtlCol="0">
            <a:normAutofit/>
          </a:bodyPr>
          <a:lstStyle/>
          <a:p>
            <a:r>
              <a:rPr lang="ru-RU" dirty="0"/>
              <a:t>Уметь рисовать – это одно, но вам нужно понять технику хорошей визуальной </a:t>
            </a:r>
            <a:r>
              <a:rPr lang="ru-RU" dirty="0" err="1"/>
              <a:t>раскадровки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онимание </a:t>
            </a:r>
            <a:r>
              <a:rPr lang="ru-RU" dirty="0"/>
              <a:t>того, как кадровые снимки помогут команде обработки сохранить время и затраты. </a:t>
            </a:r>
            <a:endParaRPr lang="ru-RU" dirty="0" smtClean="0"/>
          </a:p>
          <a:p>
            <a:r>
              <a:rPr lang="ru-RU" dirty="0"/>
              <a:t>Вам также нужно быстро рисовать!! Очень быстро. Сдача проекта вовремя обязательна. Будьте пунктуальны!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668FD16A-CA57-4C91-BC2A-7CE71EA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5504688" cy="365125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BA3E8286-FBE7-457A-986D-0678299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19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4" y="1382699"/>
            <a:ext cx="5981081" cy="342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6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1054527"/>
            <a:ext cx="6827224" cy="5601790"/>
          </a:xfrm>
        </p:spPr>
        <p:txBody>
          <a:bodyPr rtlCol="0"/>
          <a:lstStyle/>
          <a:p>
            <a:r>
              <a:rPr lang="ru-RU" sz="2000" b="1" dirty="0"/>
              <a:t>Аннотация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>Для обеспечения качественного обучения, развития личности обучающегося, стимулирования индивидуальных творческих способностей, эффективного приобретения необходимых навыков по творческого проектирования была разработана данная методическая разработка.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методической разработке представлены разнообразные наглядные примеры, которые иллюстрируют правила и техники создания анимации в школе креативных индустрий, возраст детей: 11-18 лет.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Ссылки на источники, приведенные в пособии, способствуют углублению знаний обучающихся и повышению их уровня </a:t>
            </a:r>
            <a:r>
              <a:rPr lang="ru-RU" sz="1600" dirty="0" err="1"/>
              <a:t>насмотренности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Данное пособие предназначено для педагогов, студентов и всех заинтересованных в создании анимации.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6432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20</a:t>
            </a:fld>
            <a:endParaRPr lang="ru-RU" noProof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77101" cy="691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7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CC69C1A1-78E3-4597-AE36-69056DA3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1004205"/>
            <a:ext cx="6096000" cy="3725183"/>
          </a:xfrm>
        </p:spPr>
        <p:txBody>
          <a:bodyPr rtlCol="0"/>
          <a:lstStyle/>
          <a:p>
            <a:r>
              <a:rPr lang="ru-RU" sz="5000" dirty="0"/>
              <a:t>Давайте начнём создавать </a:t>
            </a:r>
            <a:r>
              <a:rPr lang="ru-RU" sz="5000" dirty="0" err="1"/>
              <a:t>раскадровки</a:t>
            </a:r>
            <a:r>
              <a:rPr lang="ru-RU" sz="5000" dirty="0"/>
              <a:t>!!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52ABE0-11DD-496F-AD25-CB33577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21</a:t>
            </a:fld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27933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17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627016"/>
            <a:ext cx="6389027" cy="5601790"/>
          </a:xfrm>
        </p:spPr>
        <p:txBody>
          <a:bodyPr rtlCol="0"/>
          <a:lstStyle/>
          <a:p>
            <a:pPr rtl="0"/>
            <a:r>
              <a:rPr lang="ru-RU" dirty="0" err="1" smtClean="0"/>
              <a:t>раскадровка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99" y="0"/>
            <a:ext cx="118965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 rtlCol="0">
            <a:normAutofit/>
          </a:bodyPr>
          <a:lstStyle/>
          <a:p>
            <a:r>
              <a:rPr lang="ru-RU" dirty="0"/>
              <a:t>Введение в </a:t>
            </a:r>
            <a:r>
              <a:rPr lang="ru-RU" dirty="0" err="1"/>
              <a:t>раскадровку</a:t>
            </a:r>
            <a:endParaRPr lang="ru-RU" dirty="0"/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244436"/>
            <a:ext cx="4500737" cy="3937289"/>
          </a:xfrm>
        </p:spPr>
        <p:txBody>
          <a:bodyPr rtlCol="0">
            <a:normAutofit/>
          </a:bodyPr>
          <a:lstStyle/>
          <a:p>
            <a:r>
              <a:rPr lang="ru-RU" dirty="0"/>
              <a:t>Что такое </a:t>
            </a:r>
            <a:r>
              <a:rPr lang="ru-RU" dirty="0" err="1"/>
              <a:t>раскадровка</a:t>
            </a:r>
            <a:r>
              <a:rPr lang="ru-RU" dirty="0" smtClean="0"/>
              <a:t>?</a:t>
            </a:r>
          </a:p>
          <a:p>
            <a:r>
              <a:rPr lang="ru-RU" dirty="0" err="1"/>
              <a:t>Раскадровка</a:t>
            </a:r>
            <a:r>
              <a:rPr lang="ru-RU" dirty="0"/>
              <a:t> – это практика создания эскизов по сценарию/идее. Это важная часть черновой обработки любой анимации. </a:t>
            </a:r>
            <a:endParaRPr lang="ru-RU" dirty="0" smtClean="0"/>
          </a:p>
          <a:p>
            <a:r>
              <a:rPr lang="ru-RU" dirty="0"/>
              <a:t>Каждый отдельный кадр в </a:t>
            </a:r>
            <a:r>
              <a:rPr lang="ru-RU" dirty="0" err="1"/>
              <a:t>раскадровке</a:t>
            </a:r>
            <a:r>
              <a:rPr lang="ru-RU" dirty="0"/>
              <a:t> представляет собой тип снимка, ракурс, движение или спецэффект для эффективного рассказа истории.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r="28942"/>
          <a:stretch>
            <a:fillRect/>
          </a:stretch>
        </p:blipFill>
        <p:spPr>
          <a:xfrm>
            <a:off x="6102350" y="0"/>
            <a:ext cx="6076950" cy="6858000"/>
          </a:xfrm>
        </p:spPr>
      </p:pic>
    </p:spTree>
    <p:extLst>
      <p:ext uri="{BB962C8B-B14F-4D97-AF65-F5344CB8AC3E}">
        <p14:creationId xmlns:p14="http://schemas.microsoft.com/office/powerpoint/2010/main" val="19261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0"/>
            <a:ext cx="7730837" cy="2095501"/>
          </a:xfrm>
        </p:spPr>
        <p:txBody>
          <a:bodyPr rtlCol="0">
            <a:normAutofit/>
          </a:bodyPr>
          <a:lstStyle/>
          <a:p>
            <a:r>
              <a:rPr lang="ru-RU" dirty="0"/>
              <a:t>В чём состоит цель </a:t>
            </a:r>
            <a:r>
              <a:rPr lang="ru-RU" dirty="0" err="1"/>
              <a:t>раскадровки</a:t>
            </a:r>
            <a:r>
              <a:rPr lang="ru-RU" dirty="0"/>
              <a:t>? 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840675"/>
            <a:ext cx="7671460" cy="4631377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1800" dirty="0" err="1"/>
              <a:t>Раскадровка</a:t>
            </a:r>
            <a:r>
              <a:rPr lang="ru-RU" sz="1800" dirty="0"/>
              <a:t> позволяет производственной группе визуализировать и развить идею, проявить и протестировать концепты и выявить любые потенциальные препятствия в структуре или раскладке истории перед тем, как она пойдёт в обработку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Зачем нужна </a:t>
            </a:r>
            <a:r>
              <a:rPr lang="ru-RU" sz="1800" dirty="0" err="1"/>
              <a:t>раскадровка</a:t>
            </a:r>
            <a:r>
              <a:rPr lang="ru-RU" sz="1800" dirty="0"/>
              <a:t>? </a:t>
            </a:r>
          </a:p>
          <a:p>
            <a:r>
              <a:rPr lang="ru-RU" sz="1800" dirty="0" smtClean="0"/>
              <a:t>1. Это </a:t>
            </a:r>
            <a:r>
              <a:rPr lang="ru-RU" sz="1800" dirty="0"/>
              <a:t>пошаговое руководство к процессу обработки, помогающее управлять временем обработки и сохранить деньги. </a:t>
            </a:r>
          </a:p>
          <a:p>
            <a:r>
              <a:rPr lang="ru-RU" sz="1800" dirty="0" smtClean="0"/>
              <a:t>2. Выстраивает </a:t>
            </a:r>
            <a:r>
              <a:rPr lang="ru-RU" sz="1800" dirty="0"/>
              <a:t>связь со зрителем, а также между членами производственной группы, работающими над проектом, чтобы все могли взять за основу один образец. </a:t>
            </a:r>
          </a:p>
          <a:p>
            <a:r>
              <a:rPr lang="ru-RU" sz="1800" dirty="0" smtClean="0"/>
              <a:t>3. Помогает </a:t>
            </a:r>
            <a:r>
              <a:rPr lang="ru-RU" sz="1800" dirty="0"/>
              <a:t>передать видение и понимание истории. </a:t>
            </a:r>
          </a:p>
          <a:p>
            <a:r>
              <a:rPr lang="ru-RU" sz="1800" dirty="0" smtClean="0"/>
              <a:t>4. Помогает </a:t>
            </a:r>
            <a:r>
              <a:rPr lang="ru-RU" sz="1800" dirty="0"/>
              <a:t>в направлении производства. </a:t>
            </a:r>
          </a:p>
          <a:p>
            <a:r>
              <a:rPr lang="ru-RU" sz="1800" dirty="0" smtClean="0"/>
              <a:t>5. Что </a:t>
            </a:r>
            <a:r>
              <a:rPr lang="ru-RU" sz="1800" dirty="0"/>
              <a:t>важнее всего, используется для продажи/презентации идеи клиентам для получения финансирования!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6131"/>
          <a:stretch>
            <a:fillRect/>
          </a:stretch>
        </p:blipFill>
        <p:spPr>
          <a:xfrm>
            <a:off x="7943850" y="0"/>
            <a:ext cx="4235450" cy="6858000"/>
          </a:xfrm>
        </p:spPr>
      </p:pic>
    </p:spTree>
    <p:extLst>
      <p:ext uri="{BB962C8B-B14F-4D97-AF65-F5344CB8AC3E}">
        <p14:creationId xmlns:p14="http://schemas.microsoft.com/office/powerpoint/2010/main" val="128112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510639"/>
            <a:ext cx="5296395" cy="2095501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Кто руководит и делает раскладку </a:t>
            </a:r>
            <a:r>
              <a:rPr lang="ru-RU" dirty="0" err="1"/>
              <a:t>раскадровки</a:t>
            </a:r>
            <a:r>
              <a:rPr lang="ru-RU" dirty="0"/>
              <a:t>? 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xmlns="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2226623"/>
            <a:ext cx="5106389" cy="4631377"/>
          </a:xfrm>
        </p:spPr>
        <p:txBody>
          <a:bodyPr rtlCol="0">
            <a:normAutofit/>
          </a:bodyPr>
          <a:lstStyle/>
          <a:p>
            <a:r>
              <a:rPr lang="ru-RU" dirty="0"/>
              <a:t>В зависимости от типа съёмки или бюджета директор может объяснить художнику-</a:t>
            </a:r>
            <a:r>
              <a:rPr lang="ru-RU" dirty="0" err="1"/>
              <a:t>раскадровщику</a:t>
            </a:r>
            <a:r>
              <a:rPr lang="ru-RU" dirty="0"/>
              <a:t> своё видение и внести свой вклад в процесс </a:t>
            </a:r>
            <a:r>
              <a:rPr lang="ru-RU" dirty="0" err="1"/>
              <a:t>раскадровки</a:t>
            </a:r>
            <a:r>
              <a:rPr lang="ru-RU" dirty="0"/>
              <a:t>. Однако, в большинстве случаев бюджета нет, и вам нужно будет разбить сцены и положиться на свой собственный опыт в распоряжении кадрами, которые вам кажутся подходящими.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9759"/>
          <a:stretch>
            <a:fillRect/>
          </a:stretch>
        </p:blipFill>
        <p:spPr>
          <a:xfrm>
            <a:off x="5794375" y="0"/>
            <a:ext cx="6384925" cy="6858000"/>
          </a:xfrm>
        </p:spPr>
      </p:pic>
    </p:spTree>
    <p:extLst>
      <p:ext uri="{BB962C8B-B14F-4D97-AF65-F5344CB8AC3E}">
        <p14:creationId xmlns:p14="http://schemas.microsoft.com/office/powerpoint/2010/main" val="394170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764" y="486888"/>
            <a:ext cx="11293433" cy="110473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Основа </a:t>
            </a:r>
            <a:r>
              <a:rPr lang="ru-RU" sz="4000" dirty="0" err="1">
                <a:solidFill>
                  <a:schemeClr val="bg1"/>
                </a:solidFill>
              </a:rPr>
              <a:t>раскадровки</a:t>
            </a:r>
            <a:r>
              <a:rPr lang="ru-RU" sz="4000" dirty="0">
                <a:solidFill>
                  <a:schemeClr val="bg1"/>
                </a:solidFill>
              </a:rPr>
              <a:t> – в практике и понимании того, как работает обработка движения.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0120" y="2525758"/>
            <a:ext cx="10119558" cy="3839415"/>
          </a:xfrm>
        </p:spPr>
        <p:txBody>
          <a:bodyPr/>
          <a:lstStyle/>
          <a:p>
            <a:r>
              <a:rPr lang="ru-RU" sz="2400" dirty="0"/>
              <a:t>Смотрите много фильмов, сериалов или реклам и постарайтесь учиться зарисовывать сцены во время просмотра.</a:t>
            </a:r>
          </a:p>
          <a:p>
            <a:r>
              <a:rPr lang="ru-RU" sz="2400" dirty="0"/>
              <a:t>Посмотрите на ракурсы и на то, как разрезается и визуально представляется история. </a:t>
            </a:r>
          </a:p>
          <a:p>
            <a:r>
              <a:rPr lang="ru-RU" sz="2400" dirty="0"/>
              <a:t>Помните, что </a:t>
            </a:r>
            <a:r>
              <a:rPr lang="ru-RU" sz="2400" dirty="0" err="1"/>
              <a:t>раскадровка</a:t>
            </a:r>
            <a:r>
              <a:rPr lang="ru-RU" sz="2400" dirty="0"/>
              <a:t> – это не покадровая разбивка, а развитие сцена за сценой, где каждая сцена должна соответствовать цели в </a:t>
            </a:r>
            <a:r>
              <a:rPr lang="ru-RU" sz="2400" dirty="0" err="1"/>
              <a:t>раскадровке</a:t>
            </a:r>
            <a:r>
              <a:rPr lang="ru-RU" dirty="0"/>
              <a:t>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8446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764" y="486888"/>
            <a:ext cx="11293433" cy="110473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Что такое формат телевизионного изображения?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0120" y="2525758"/>
            <a:ext cx="10119558" cy="3839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Как </a:t>
            </a:r>
            <a:r>
              <a:rPr lang="ru-RU" sz="1800" dirty="0"/>
              <a:t>вы знаете,  в </a:t>
            </a:r>
            <a:r>
              <a:rPr lang="ru-RU" sz="1800" dirty="0" err="1"/>
              <a:t>раскадровках</a:t>
            </a:r>
            <a:r>
              <a:rPr lang="ru-RU" sz="1800" dirty="0"/>
              <a:t> показаны серии картинок того, что зрители увидят на экране. Они показаны в форматах, называемых Панелью </a:t>
            </a:r>
            <a:r>
              <a:rPr lang="ru-RU" sz="1800" dirty="0" err="1"/>
              <a:t>раскадровки</a:t>
            </a:r>
            <a:r>
              <a:rPr lang="ru-RU" sz="1800" dirty="0"/>
              <a:t> или Рамкой </a:t>
            </a:r>
            <a:r>
              <a:rPr lang="ru-RU" sz="1800" dirty="0" err="1"/>
              <a:t>раскадровки</a:t>
            </a:r>
            <a:r>
              <a:rPr lang="ru-RU" sz="1800" dirty="0"/>
              <a:t>, что обычно является прямоугольной рамкой в цифровом виде или на бумаге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 Размер и форма панелей различаются в зависимости от того, что называется Форматом изображения (соотношение между шириной и высотой вашего видео). Самые распространённые форматы – 4:3 и 16:9.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Формат </a:t>
            </a:r>
            <a:r>
              <a:rPr lang="ru-RU" sz="1800" dirty="0"/>
              <a:t>ТВ-изображения – 4:3 </a:t>
            </a:r>
          </a:p>
          <a:p>
            <a:pPr marL="0" indent="0">
              <a:buNone/>
            </a:pPr>
            <a:r>
              <a:rPr lang="ru-RU" sz="1800" dirty="0" smtClean="0"/>
              <a:t>- HDTV </a:t>
            </a:r>
            <a:r>
              <a:rPr lang="ru-RU" sz="1800" dirty="0"/>
              <a:t>- 16:9. </a:t>
            </a:r>
          </a:p>
          <a:p>
            <a:pPr marL="0" indent="0">
              <a:buNone/>
            </a:pPr>
            <a:r>
              <a:rPr lang="ru-RU" sz="1800" dirty="0" smtClean="0"/>
              <a:t>- Стандартный </a:t>
            </a:r>
            <a:r>
              <a:rPr lang="ru-RU" sz="1800" dirty="0"/>
              <a:t>широкоформатный - 1.85:1.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Анаморфированный</a:t>
            </a:r>
            <a:r>
              <a:rPr lang="ru-RU" sz="1800" dirty="0" smtClean="0"/>
              <a:t> </a:t>
            </a:r>
            <a:r>
              <a:rPr lang="ru-RU" sz="1800" dirty="0"/>
              <a:t>- 2.39:1.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090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2050" name="Picture 2" descr="C:\Users\User\Desktop\03a_Tut_Apr_2018_Storyboarding_by_missch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4031" cy="68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6907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85BFFF-2B6E-4D20-8938-61E36B8CF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069F72-2015-4FB6-9588-A49CB14BDC12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6DA60BD-0042-4722-B671-D551884D1E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_JuxtaposeVTI</Template>
  <TotalTime>0</TotalTime>
  <Words>1157</Words>
  <Application>Microsoft Office PowerPoint</Application>
  <PresentationFormat>Произвольный</PresentationFormat>
  <Paragraphs>104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JuxtaposeVTI</vt:lpstr>
      <vt:lpstr>Министерство культуры и туризма Калужской области Государственное бюджетное профессиональное образовательное учреждение Калужской области «Калужский областной колледж культуры и искусств» структурное подразделение «Школа креативных индустрий»   Методическая разработка   «методическое пособие с наглядными примерами»      Лахтикова Юлия Калуга, 2025 г.   </vt:lpstr>
      <vt:lpstr>Аннотация   Для обеспечения качественного обучения, развития личности обучающегося, стимулирования индивидуальных творческих способностей, эффективного приобретения необходимых навыков по творческого проектирования была разработана данная методическая разработка.  В методической разработке представлены разнообразные наглядные примеры, которые иллюстрируют правила и техники создания анимации в школе креативных индустрий, возраст детей: 11-18 лет.   Ссылки на источники, приведенные в пособии, способствуют углублению знаний обучающихся и повышению их уровня насмотренности.  Данное пособие предназначено для педагогов, студентов и всех заинтересованных в создании анимации.</vt:lpstr>
      <vt:lpstr>раскадровка</vt:lpstr>
      <vt:lpstr>Введение в раскадровку</vt:lpstr>
      <vt:lpstr>В чём состоит цель раскадровки? </vt:lpstr>
      <vt:lpstr>Кто руководит и делает раскладку раскадровки? </vt:lpstr>
      <vt:lpstr>Презентация PowerPoint</vt:lpstr>
      <vt:lpstr>Презентация PowerPoint</vt:lpstr>
      <vt:lpstr>Презентация PowerPoint</vt:lpstr>
      <vt:lpstr>Что такое базовые съёмочные ракурсы?</vt:lpstr>
      <vt:lpstr>Презентация PowerPoint</vt:lpstr>
      <vt:lpstr>Искусство раскадровки</vt:lpstr>
      <vt:lpstr>Что такое миниатюры?</vt:lpstr>
      <vt:lpstr>Как разбить сценарий</vt:lpstr>
      <vt:lpstr>Как сделать раскладку и структурировать раскадровку</vt:lpstr>
      <vt:lpstr>СОВЕТЫ И ПОДСКАЗКИ</vt:lpstr>
      <vt:lpstr>Как эффективно делать раскадровку</vt:lpstr>
      <vt:lpstr>Как сделать более выразительными вид и ощущение раскадровочных рамок</vt:lpstr>
      <vt:lpstr>Понимание работы</vt:lpstr>
      <vt:lpstr>Презентация PowerPoint</vt:lpstr>
      <vt:lpstr>Давайте начнём создавать раскадровки!!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2021-04-27T10:31:44Z</dcterms:created>
  <dcterms:modified xsi:type="dcterms:W3CDTF">2025-10-13T14:39:40Z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