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86" r:id="rId6"/>
    <p:sldId id="285" r:id="rId7"/>
    <p:sldId id="258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1" r:id="rId18"/>
    <p:sldId id="283" r:id="rId19"/>
    <p:sldId id="284" r:id="rId20"/>
    <p:sldId id="269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>
        <p:scale>
          <a:sx n="80" d="100"/>
          <a:sy n="80" d="100"/>
        </p:scale>
        <p:origin x="-1752" y="-7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5D98384-A536-44D0-B249-ADF52AFFDF0C}" type="datetime1">
              <a:rPr lang="ru-RU" smtClean="0"/>
              <a:t>13.10.2025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BE0EF92D-82DD-4142-BCE8-036B91487D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32CB18AC-6C33-4DD4-AA9B-329306C3CAB0}" type="datetime1">
              <a:rPr lang="ru-RU" smtClean="0"/>
              <a:t>13.10.2025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58EC616-C518-4358-9496-6C33B2F5FA5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91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779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5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91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917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97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621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35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51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376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95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rtlCol="0" anchor="b"/>
          <a:lstStyle>
            <a:lvl1pPr>
              <a:lnSpc>
                <a:spcPct val="100000"/>
              </a:lnSpc>
              <a:defRPr lang="ru-RU" sz="5000" cap="all" spc="200" baseline="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lang="ru-RU" sz="2000" b="0" i="0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пуск продукта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8101351-79F8-4AD7-A22B-E7AFB1C69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5B7BBE6-4278-4E33-9044-72A2E0C0E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00E549E-0E7C-4599-B51C-97AA7E525C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F7C507F-AD4D-47B6-88C3-C1D0154FB7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A0266B1-BBD1-44C0-8D4C-4E651D320B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71BB1CE-E3FA-4E7F-A54B-3FB675098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xmlns="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normalizeH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:a16="http://schemas.microsoft.com/office/drawing/2014/main" xmlns="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xmlns="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:a16="http://schemas.microsoft.com/office/drawing/2014/main" xmlns="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:a16="http://schemas.microsoft.com/office/drawing/2014/main" xmlns="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xmlns="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xmlns="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xmlns="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xmlns="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ru-RU" sz="20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9" name="Текст 22">
            <a:extLst>
              <a:ext uri="{FF2B5EF4-FFF2-40B4-BE49-F238E27FC236}">
                <a16:creationId xmlns:a16="http://schemas.microsoft.com/office/drawing/2014/main" xmlns="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78B9A4D3-8D91-4865-B422-5F60885A7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5FEA1AD-EC70-422F-BADD-FCA14BF9D4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C84996E-63EA-4C88-816A-3AE158BB57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CA09893-F9A1-4FA2-A462-C1C443EC32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29FBC17-744B-4367-90B4-20C9CDBD1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9FD6CCE-53EA-424C-A29B-35A77F782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A1ADC218-9303-4431-8BD2-4D5F9C19A2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F724929-97F8-4988-BD69-D86CAA695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F80FEF08-1FB7-46B4-AB6B-D672A96A71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2">
            <a:extLst>
              <a:ext uri="{FF2B5EF4-FFF2-40B4-BE49-F238E27FC236}">
                <a16:creationId xmlns:a16="http://schemas.microsoft.com/office/drawing/2014/main" xmlns="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8" name="Текст 22">
            <a:extLst>
              <a:ext uri="{FF2B5EF4-FFF2-40B4-BE49-F238E27FC236}">
                <a16:creationId xmlns:a16="http://schemas.microsoft.com/office/drawing/2014/main" xmlns="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:a16="http://schemas.microsoft.com/office/drawing/2014/main" xmlns="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xmlns="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xmlns="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2" name="Текст 22">
            <a:extLst>
              <a:ext uri="{FF2B5EF4-FFF2-40B4-BE49-F238E27FC236}">
                <a16:creationId xmlns:a16="http://schemas.microsoft.com/office/drawing/2014/main" xmlns="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:a16="http://schemas.microsoft.com/office/drawing/2014/main" xmlns="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:a16="http://schemas.microsoft.com/office/drawing/2014/main" xmlns="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:a16="http://schemas.microsoft.com/office/drawing/2014/main" xmlns="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xmlns="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0E574CD7-C8A6-4F56-81B4-F72FB22E04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50FC7994-2504-4FF9-81F5-24405FEF0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толб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B9DAAC-E781-43E6-913C-893B8D675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xmlns="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xmlns="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xmlns="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толбц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16DDC2F-7D33-44CF-9D9F-B342720BB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xmlns="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xmlns="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xmlns="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xmlns="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xmlns="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xmlns="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4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rtlCol="0" anchor="ctr"/>
          <a:lstStyle>
            <a:lvl1pPr algn="l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xmlns="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50" baseline="0"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rtlCol="0" anchor="b"/>
          <a:lstStyle>
            <a:lvl1pPr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xmlns="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lang="ru-RU" sz="2000" b="0" i="0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rtlCol="0" anchor="b"/>
          <a:lstStyle>
            <a:lvl1pPr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xmlns="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lang="ru-RU"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xmlns="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rtlCol="0" anchor="b"/>
          <a:lstStyle>
            <a:lvl1pPr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400" cap="none" spc="50" baseline="0"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ц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rtlCol="0" anchor="ctr" anchorCtr="0"/>
          <a:lstStyle>
            <a:lvl1pPr>
              <a:defRPr lang="ru-RU"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xmlns="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rtlCol="0" anchor="ctr"/>
          <a:lstStyle>
            <a:lvl1pPr marL="0" indent="0" algn="l">
              <a:buNone/>
              <a:defRPr lang="ru-RU"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вартальная производитель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асти ро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pc="400" baseline="0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rtlCol="0" anchor="b"/>
          <a:lstStyle>
            <a:lvl1pPr>
              <a:defRPr lang="ru-RU" sz="3200" cap="all" spc="200" baseline="0" dirty="0"/>
            </a:lvl1pPr>
          </a:lstStyle>
          <a:p>
            <a:pPr marL="0" lvl="0" rtl="0"/>
            <a:r>
              <a:rPr lang="ru-RU"/>
              <a:t>Заголовок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rtlCol="0" anchor="t"/>
          <a:lstStyle>
            <a:lvl1pPr marL="0" indent="0">
              <a:buNone/>
              <a:defRPr lang="ru-RU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 rtl="0"/>
            <a:r>
              <a:rPr lang="ru-RU"/>
              <a:t>Щелкните, чтобы добавить имя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5886F38-E337-4504-BF25-D65176023E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1" name="Рисунок 9">
            <a:extLst>
              <a:ext uri="{FF2B5EF4-FFF2-40B4-BE49-F238E27FC236}">
                <a16:creationId xmlns:a16="http://schemas.microsoft.com/office/drawing/2014/main" xmlns="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52" name="Текст 17">
            <a:extLst>
              <a:ext uri="{FF2B5EF4-FFF2-40B4-BE49-F238E27FC236}">
                <a16:creationId xmlns:a16="http://schemas.microsoft.com/office/drawing/2014/main" xmlns="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53" name="Текст 17">
            <a:extLst>
              <a:ext uri="{FF2B5EF4-FFF2-40B4-BE49-F238E27FC236}">
                <a16:creationId xmlns:a16="http://schemas.microsoft.com/office/drawing/2014/main" xmlns="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54" name="Рисунок 9">
            <a:extLst>
              <a:ext uri="{FF2B5EF4-FFF2-40B4-BE49-F238E27FC236}">
                <a16:creationId xmlns:a16="http://schemas.microsoft.com/office/drawing/2014/main" xmlns="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55" name="Текст 17">
            <a:extLst>
              <a:ext uri="{FF2B5EF4-FFF2-40B4-BE49-F238E27FC236}">
                <a16:creationId xmlns:a16="http://schemas.microsoft.com/office/drawing/2014/main" xmlns="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56" name="Текст 17">
            <a:extLst>
              <a:ext uri="{FF2B5EF4-FFF2-40B4-BE49-F238E27FC236}">
                <a16:creationId xmlns:a16="http://schemas.microsoft.com/office/drawing/2014/main" xmlns="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57" name="Рисунок 9">
            <a:extLst>
              <a:ext uri="{FF2B5EF4-FFF2-40B4-BE49-F238E27FC236}">
                <a16:creationId xmlns:a16="http://schemas.microsoft.com/office/drawing/2014/main" xmlns="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58" name="Текст 17">
            <a:extLst>
              <a:ext uri="{FF2B5EF4-FFF2-40B4-BE49-F238E27FC236}">
                <a16:creationId xmlns:a16="http://schemas.microsoft.com/office/drawing/2014/main" xmlns="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xmlns="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60" name="Рисунок 9">
            <a:extLst>
              <a:ext uri="{FF2B5EF4-FFF2-40B4-BE49-F238E27FC236}">
                <a16:creationId xmlns:a16="http://schemas.microsoft.com/office/drawing/2014/main" xmlns="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61" name="Текст 17">
            <a:extLst>
              <a:ext uri="{FF2B5EF4-FFF2-40B4-BE49-F238E27FC236}">
                <a16:creationId xmlns:a16="http://schemas.microsoft.com/office/drawing/2014/main" xmlns="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62" name="Текст 17">
            <a:extLst>
              <a:ext uri="{FF2B5EF4-FFF2-40B4-BE49-F238E27FC236}">
                <a16:creationId xmlns:a16="http://schemas.microsoft.com/office/drawing/2014/main" xmlns="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Щелкните заголовок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5886F38-E337-4504-BF25-D65176023E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3200" cap="all" spc="20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8" name="Рисунок 9">
            <a:extLst>
              <a:ext uri="{FF2B5EF4-FFF2-40B4-BE49-F238E27FC236}">
                <a16:creationId xmlns:a16="http://schemas.microsoft.com/office/drawing/2014/main" xmlns="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xmlns="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xmlns="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:a16="http://schemas.microsoft.com/office/drawing/2014/main" xmlns="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xmlns="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xmlns="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7" name="Рисунок 9">
            <a:extLst>
              <a:ext uri="{FF2B5EF4-FFF2-40B4-BE49-F238E27FC236}">
                <a16:creationId xmlns:a16="http://schemas.microsoft.com/office/drawing/2014/main" xmlns="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3" name="Текст 17">
            <a:extLst>
              <a:ext uri="{FF2B5EF4-FFF2-40B4-BE49-F238E27FC236}">
                <a16:creationId xmlns:a16="http://schemas.microsoft.com/office/drawing/2014/main" xmlns="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xmlns="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0" name="Рисунок 9">
            <a:extLst>
              <a:ext uri="{FF2B5EF4-FFF2-40B4-BE49-F238E27FC236}">
                <a16:creationId xmlns:a16="http://schemas.microsoft.com/office/drawing/2014/main" xmlns="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xmlns="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1" name="Рисунок 9">
            <a:extLst>
              <a:ext uri="{FF2B5EF4-FFF2-40B4-BE49-F238E27FC236}">
                <a16:creationId xmlns:a16="http://schemas.microsoft.com/office/drawing/2014/main" xmlns="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2" name="Текст 17">
            <a:extLst>
              <a:ext uri="{FF2B5EF4-FFF2-40B4-BE49-F238E27FC236}">
                <a16:creationId xmlns:a16="http://schemas.microsoft.com/office/drawing/2014/main" xmlns="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23" name="Текст 17">
            <a:extLst>
              <a:ext uri="{FF2B5EF4-FFF2-40B4-BE49-F238E27FC236}">
                <a16:creationId xmlns:a16="http://schemas.microsoft.com/office/drawing/2014/main" xmlns="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2" name="Рисунок 9">
            <a:extLst>
              <a:ext uri="{FF2B5EF4-FFF2-40B4-BE49-F238E27FC236}">
                <a16:creationId xmlns:a16="http://schemas.microsoft.com/office/drawing/2014/main" xmlns="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xmlns="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xmlns="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8" name="Рисунок 9">
            <a:extLst>
              <a:ext uri="{FF2B5EF4-FFF2-40B4-BE49-F238E27FC236}">
                <a16:creationId xmlns:a16="http://schemas.microsoft.com/office/drawing/2014/main" xmlns="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Щелкните, чтобы добавить фотографию</a:t>
            </a:r>
          </a:p>
        </p:txBody>
      </p:sp>
      <p:sp>
        <p:nvSpPr>
          <p:cNvPr id="35" name="Текст 17">
            <a:extLst>
              <a:ext uri="{FF2B5EF4-FFF2-40B4-BE49-F238E27FC236}">
                <a16:creationId xmlns:a16="http://schemas.microsoft.com/office/drawing/2014/main" xmlns="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400" cap="all" spc="200" baseline="0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36" name="Текст 17">
            <a:extLst>
              <a:ext uri="{FF2B5EF4-FFF2-40B4-BE49-F238E27FC236}">
                <a16:creationId xmlns:a16="http://schemas.microsoft.com/office/drawing/2014/main" xmlns="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1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91729D4-A164-47A3-830D-E792BCE699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5NSrukM-U" TargetMode="External"/><Relationship Id="rId2" Type="http://schemas.openxmlformats.org/officeDocument/2006/relationships/hyperlink" Target="https://www.youtube.com/watch?v=B9QtYhVBrZ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fzZFQBXSL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RyU50qbvzQ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JWiWYqvP0BU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_9Tsbduk9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v-PjgYDrg7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dlhzTc-m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0xDFiXnKJ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hRD0UG0tx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eHAdXf7ALYg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TafT4R4ru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ZnFy8mDSmRI&amp;t=2s" TargetMode="External"/><Relationship Id="rId4" Type="http://schemas.openxmlformats.org/officeDocument/2006/relationships/hyperlink" Target="https://www.youtube.com/watch?v=wGh6maN4l2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bKUYMsjCCs" TargetMode="External"/><Relationship Id="rId2" Type="http://schemas.openxmlformats.org/officeDocument/2006/relationships/hyperlink" Target="https://www.youtube.com/watch?v=Gt4ESoOMOQQ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YJ3a4ntxpY" TargetMode="External"/><Relationship Id="rId2" Type="http://schemas.openxmlformats.org/officeDocument/2006/relationships/hyperlink" Target="https://www.youtube.com/watch?v=0lQEXbRcLR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91" y="1588153"/>
            <a:ext cx="5758759" cy="5011730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1800" b="1" dirty="0"/>
              <a:t>Министерство культуры и туризма Калужской области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Государственное бюджетное профессиональное образовательное учреждение Калужской области «Калужский областной колледж культуры и искусств» структурное подразделение «Школа креативных индустрий»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/>
              <a:t>Методическая разработка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 </a:t>
            </a:r>
            <a:r>
              <a:rPr lang="ru-RU" sz="1800" b="1" dirty="0" smtClean="0"/>
              <a:t>«</a:t>
            </a:r>
            <a:r>
              <a:rPr lang="ru-RU" sz="1800" b="1" dirty="0"/>
              <a:t>методическое пособие с наглядными примерами</a:t>
            </a:r>
            <a:r>
              <a:rPr lang="ru-RU" sz="1800" b="1" dirty="0" smtClean="0"/>
              <a:t>»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err="1" smtClean="0"/>
              <a:t>Лахтикова</a:t>
            </a:r>
            <a:r>
              <a:rPr lang="ru-RU" sz="1800" b="1" dirty="0" smtClean="0"/>
              <a:t> Юлия</a:t>
            </a:r>
            <a:br>
              <a:rPr lang="ru-RU" sz="1800" b="1" dirty="0" smtClean="0"/>
            </a:br>
            <a:r>
              <a:rPr lang="ru-RU" sz="1800" b="1" dirty="0" smtClean="0"/>
              <a:t>Калуга, 2025 г.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06CDEB7-77E8-4351-9B76-07896E731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681225-2497-93ED-BA95-2F709BE71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21030" y="492126"/>
            <a:ext cx="6634264" cy="506684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https://www.youtube.com/watch?v=B9QtYhVBrZ4</a:t>
            </a:r>
            <a:r>
              <a:rPr lang="ru-RU" dirty="0"/>
              <a:t> </a:t>
            </a:r>
          </a:p>
          <a:p>
            <a:r>
              <a:rPr lang="en-US" dirty="0">
                <a:hlinkClick r:id="rId3"/>
              </a:rPr>
              <a:t>https://www.youtube.com/watch?v=YK5NSrukM-U</a:t>
            </a:r>
            <a:r>
              <a:rPr lang="ru-RU" dirty="0"/>
              <a:t> </a:t>
            </a:r>
          </a:p>
          <a:p>
            <a:r>
              <a:rPr lang="ru-RU" dirty="0"/>
              <a:t>Впоследствии с помощью </a:t>
            </a:r>
            <a:r>
              <a:rPr lang="ru-RU" dirty="0" err="1"/>
              <a:t>фотоперекладки</a:t>
            </a:r>
            <a:r>
              <a:rPr lang="ru-RU" dirty="0"/>
              <a:t> были нарисованы многие советские мультфильмы — например, «Цветик-семицветик», «Сказка о рыбаке и рыбке», «Ночь перед рождеством», «Царевна-лягушка» и «Снежная королева».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92356-3F21-9A6A-8AB1-A195B1D0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10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7BAF0EB-78C7-B2A2-60AD-76B92C3515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5442" r="15442"/>
          <a:stretch>
            <a:fillRect/>
          </a:stretch>
        </p:blipFill>
        <p:spPr>
          <a:xfrm>
            <a:off x="165100" y="492125"/>
            <a:ext cx="5068888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46" y="993775"/>
            <a:ext cx="4749800" cy="5270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000" dirty="0"/>
              <a:t>1930–1960-е годы: золотой век анимации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4146" y="1789888"/>
            <a:ext cx="5997102" cy="431123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Технологические и художественные достижения анимации начала XX века развил самый известный мультипликатор в истории — Уолт Дисней. Его мультфильмы сделали анимацию мейнстримом — здесь нужно отдельно обратить внимание на короткометражки о Микки Маусе и полнометражную ленту «Белоснежка и семь гномов», вышедшую в 1937 году. </a:t>
            </a:r>
          </a:p>
          <a:p>
            <a:pPr rtl="0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://www.youtube.com/watch?v=5fzZFQBXSLM</a:t>
            </a: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B5CC355-F6A6-4B5D-BE90-7C2313A81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3E0ACF-203D-363A-2A34-87EDD3D9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04" y="993775"/>
            <a:ext cx="5298332" cy="407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>
            <a:extLst>
              <a:ext uri="{FF2B5EF4-FFF2-40B4-BE49-F238E27FC236}">
                <a16:creationId xmlns:a16="http://schemas.microsoft.com/office/drawing/2014/main" xmlns="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2" y="-425671"/>
            <a:ext cx="11721831" cy="112439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800" dirty="0"/>
              <a:t>12 принципов анимации. Позже аниматоры Олли Джонстон и Фрэнк Томас описали их в своей работе «Иллюзия жизни: анимация Диснея»: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550" y="698721"/>
            <a:ext cx="12104450" cy="602275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200" b="1" dirty="0"/>
              <a:t>1. Сжатие и растяжение.</a:t>
            </a:r>
            <a:r>
              <a:rPr lang="ru-RU" sz="1200" dirty="0"/>
              <a:t> При работе над любой анимацией необходимо создать иллюзию веса и эластичности анимируемых объектов.</a:t>
            </a:r>
          </a:p>
          <a:p>
            <a:pPr rtl="0"/>
            <a:r>
              <a:rPr lang="ru-RU" sz="1200" b="1" dirty="0"/>
              <a:t>2. Подготовка</a:t>
            </a:r>
            <a:r>
              <a:rPr lang="ru-RU" sz="1200" dirty="0"/>
              <a:t>, или упреждение. Подготовительное действие способствует восприятию движения как более реалистичного, так как визуализирует предваряющую фазу.</a:t>
            </a:r>
          </a:p>
          <a:p>
            <a:pPr rtl="0"/>
            <a:r>
              <a:rPr lang="ru-RU" sz="1200" b="1" dirty="0"/>
              <a:t>3. Сценичность.</a:t>
            </a:r>
            <a:r>
              <a:rPr lang="ru-RU" sz="1200" dirty="0"/>
              <a:t> Под этим предполагается привлечение внимания публики и пояснение, что имеет самое большое значение в сцене, что происходит и что должно произойти.</a:t>
            </a:r>
          </a:p>
          <a:p>
            <a:pPr rtl="0"/>
            <a:r>
              <a:rPr lang="ru-RU" sz="1200" b="1" dirty="0"/>
              <a:t>4. Использование компоновок и прямого </a:t>
            </a:r>
            <a:r>
              <a:rPr lang="ru-RU" sz="1200" b="1" dirty="0" err="1"/>
              <a:t>фазованного</a:t>
            </a:r>
            <a:r>
              <a:rPr lang="ru-RU" sz="1200" b="1" dirty="0"/>
              <a:t> движения</a:t>
            </a:r>
            <a:r>
              <a:rPr lang="ru-RU" sz="1200" dirty="0"/>
              <a:t>. Это объединение двух разных подходов: сюда входят последовательная отрисовка движений персонажа от первого появления и комбинирование, когда сначала создаются ключевые кадры, а потом заполняются интервалы между ними.</a:t>
            </a:r>
          </a:p>
          <a:p>
            <a:pPr rtl="0"/>
            <a:r>
              <a:rPr lang="ru-RU" sz="1200" b="1" dirty="0"/>
              <a:t>5. Сквозное движение и </a:t>
            </a:r>
            <a:r>
              <a:rPr lang="ru-RU" sz="1200" b="1" dirty="0" err="1"/>
              <a:t>захлёст</a:t>
            </a:r>
            <a:r>
              <a:rPr lang="ru-RU" sz="1200" b="1" dirty="0"/>
              <a:t> действия. </a:t>
            </a:r>
            <a:r>
              <a:rPr lang="ru-RU" sz="1200" dirty="0"/>
              <a:t>Эти техники позволяют выстроить анимацию с учётом законов физики, прорабатываются движения конечностей.</a:t>
            </a:r>
          </a:p>
          <a:p>
            <a:pPr rtl="0"/>
            <a:r>
              <a:rPr lang="ru-RU" sz="1200" b="1" dirty="0"/>
              <a:t>6. Смягчение начала и завершения движения.</a:t>
            </a:r>
            <a:r>
              <a:rPr lang="ru-RU" sz="1200" dirty="0"/>
              <a:t> Это достигается за счёт того, что в конце и начале действия создаётся больше рисунков.</a:t>
            </a:r>
          </a:p>
          <a:p>
            <a:pPr rtl="0"/>
            <a:r>
              <a:rPr lang="ru-RU" sz="1200" b="1" dirty="0"/>
              <a:t>7. Дуги.</a:t>
            </a:r>
            <a:r>
              <a:rPr lang="ru-RU" sz="1200" dirty="0"/>
              <a:t> Естественные движения следуют по дугообразной траектории.</a:t>
            </a:r>
          </a:p>
          <a:p>
            <a:pPr rtl="0"/>
            <a:r>
              <a:rPr lang="ru-RU" sz="1200" b="1" dirty="0"/>
              <a:t>8. Дополнительное действие (выразительная деталь).</a:t>
            </a:r>
            <a:r>
              <a:rPr lang="ru-RU" sz="1200" dirty="0"/>
              <a:t> Добавление вторичных действий к основному придаёт сцене больше жизни.</a:t>
            </a:r>
          </a:p>
          <a:p>
            <a:pPr rtl="0"/>
            <a:r>
              <a:rPr lang="ru-RU" sz="1200" b="1" dirty="0"/>
              <a:t>9. Расчёт времени. </a:t>
            </a:r>
            <a:r>
              <a:rPr lang="ru-RU" sz="1200" dirty="0"/>
              <a:t>Сюда относится проработка хронометража.</a:t>
            </a:r>
          </a:p>
          <a:p>
            <a:pPr rtl="0"/>
            <a:r>
              <a:rPr lang="ru-RU" sz="1200" b="1" dirty="0"/>
              <a:t>10. Преувеличение, утрирование. </a:t>
            </a:r>
            <a:r>
              <a:rPr lang="ru-RU" sz="1200" dirty="0"/>
              <a:t>Это приём, который часто используют аниматоры, и в этом мультфильмы скорее отходят от реалистичности ради художественной выразительности. Какие-то действия делают фантастичными и утрированными — ради комического или другого эффекта.</a:t>
            </a:r>
          </a:p>
          <a:p>
            <a:pPr rtl="0"/>
            <a:r>
              <a:rPr lang="ru-RU" sz="1200" b="1" dirty="0"/>
              <a:t>11. Цельный рисунок. </a:t>
            </a:r>
            <a:r>
              <a:rPr lang="ru-RU" sz="1200" dirty="0"/>
              <a:t>Объект изображается с учётом его трёхмерности. Аниматору важно разбираться в анатомии и в основных законах физики.</a:t>
            </a:r>
          </a:p>
          <a:p>
            <a:pPr rtl="0"/>
            <a:r>
              <a:rPr lang="ru-RU" sz="1200" b="1" dirty="0"/>
              <a:t>12. Привлекательность. </a:t>
            </a:r>
            <a:r>
              <a:rPr lang="ru-RU" sz="1200" dirty="0"/>
              <a:t>Принцип соответствует тому, что называется актёрской харизмой</a:t>
            </a:r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46" y="993775"/>
            <a:ext cx="5778228" cy="5270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000" dirty="0"/>
              <a:t>1960–1970-е годы: первая компьютерная графика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4146" y="1789888"/>
            <a:ext cx="5997102" cy="431123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Трудно переоценить влияние, которое оказал на сферу анимации американский учёный </a:t>
            </a:r>
            <a:r>
              <a:rPr lang="ru-RU" dirty="0" err="1"/>
              <a:t>Айвен</a:t>
            </a:r>
            <a:r>
              <a:rPr lang="ru-RU" dirty="0"/>
              <a:t> Сазерленд. В 1961 году он разработал программу </a:t>
            </a:r>
            <a:r>
              <a:rPr lang="ru-RU" dirty="0" err="1"/>
              <a:t>Sketchpad</a:t>
            </a:r>
            <a:r>
              <a:rPr lang="ru-RU" dirty="0"/>
              <a:t>, фактически ознаменовавшую появление первой компьютерной графики. </a:t>
            </a:r>
            <a:r>
              <a:rPr lang="ru-RU" dirty="0" err="1"/>
              <a:t>Sketchpad</a:t>
            </a:r>
            <a:r>
              <a:rPr lang="ru-RU" dirty="0"/>
              <a:t> позволяла пользователю создавать рисунки на экране монитора с помощью светового </a:t>
            </a:r>
            <a:r>
              <a:rPr lang="ru-RU" dirty="0" smtClean="0"/>
              <a:t>пера.</a:t>
            </a:r>
          </a:p>
          <a:p>
            <a:pPr rtl="0"/>
            <a:endParaRPr lang="ru-RU" dirty="0"/>
          </a:p>
          <a:p>
            <a:pPr rtl="0"/>
            <a:r>
              <a:rPr lang="ru-RU" dirty="0" smtClean="0"/>
              <a:t>Одним </a:t>
            </a:r>
            <a:r>
              <a:rPr lang="ru-RU" dirty="0"/>
              <a:t>из его учеников был Эд </a:t>
            </a:r>
            <a:r>
              <a:rPr lang="ru-RU" dirty="0" err="1"/>
              <a:t>Катмулл</a:t>
            </a:r>
            <a:r>
              <a:rPr lang="ru-RU" dirty="0"/>
              <a:t> — соучредитель студии Pixar, который сейчас занимает должность президента студий Walt Disney и Pixar Animation.</a:t>
            </a:r>
          </a:p>
          <a:p>
            <a:pPr rtl="0"/>
            <a:r>
              <a:rPr lang="en-US" dirty="0">
                <a:hlinkClick r:id="rId3"/>
              </a:rPr>
              <a:t>https://www.youtube.com/watch?v=5RyU50qbvzQ</a:t>
            </a:r>
            <a:r>
              <a:rPr lang="ru-RU" dirty="0"/>
              <a:t> 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B5CC355-F6A6-4B5D-BE90-7C2313A81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2F295E-0E61-70C5-874D-02190AA16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3775"/>
            <a:ext cx="5602321" cy="336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681225-2497-93ED-BA95-2F709BE71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79" y="492126"/>
            <a:ext cx="6634264" cy="5066846"/>
          </a:xfrm>
        </p:spPr>
        <p:txBody>
          <a:bodyPr/>
          <a:lstStyle/>
          <a:p>
            <a:r>
              <a:rPr lang="ru-RU" dirty="0"/>
              <a:t>Среди бывших работников компании — создатель Adobe Systems Джон </a:t>
            </a:r>
            <a:r>
              <a:rPr lang="ru-RU" dirty="0" err="1"/>
              <a:t>Уорнок</a:t>
            </a:r>
            <a:r>
              <a:rPr lang="ru-RU" dirty="0"/>
              <a:t> и основатель Silicon Graphics Джим Кларк. Впоследствии Adobe стала одним из мировых лидеров по разработке графического ПО. А самая известная разработка Silicon Graphics — графическая библиотека OpenGL.</a:t>
            </a:r>
          </a:p>
          <a:p>
            <a:endParaRPr lang="ru-RU" dirty="0"/>
          </a:p>
          <a:p>
            <a:r>
              <a:rPr lang="ru-RU" dirty="0"/>
              <a:t>В СССР главным пионером компьютерной графики был Юрий </a:t>
            </a:r>
            <a:r>
              <a:rPr lang="ru-RU" dirty="0" err="1"/>
              <a:t>Баяковский</a:t>
            </a:r>
            <a:r>
              <a:rPr lang="ru-RU" dirty="0"/>
              <a:t> — учёный, кандидат физико-математических наук, а также доцент кафедры автоматизации систем вычислительных комплексов и заведующий лабораторией компьютерной графики и мультимедиа в ВМК МГУ.</a:t>
            </a:r>
          </a:p>
          <a:p>
            <a:r>
              <a:rPr lang="ru-RU" dirty="0"/>
              <a:t>В 1971 году </a:t>
            </a:r>
            <a:r>
              <a:rPr lang="ru-RU" dirty="0" err="1"/>
              <a:t>Баяковский</a:t>
            </a:r>
            <a:r>
              <a:rPr lang="ru-RU" dirty="0"/>
              <a:t> разработал новое графическое ПО и создал ещё две анимации — визуализацию движений робота и смоделированное приливное взаимодействие двух галактик.</a:t>
            </a:r>
          </a:p>
          <a:p>
            <a:endParaRPr lang="ru-RU" dirty="0" smtClean="0"/>
          </a:p>
          <a:p>
            <a:r>
              <a:rPr lang="ru-RU" dirty="0"/>
              <a:t>Другой советский пионер графики — математик и педагог Николай Константинов. В 1968 году он создал одну из первых компьютерных </a:t>
            </a:r>
            <a:r>
              <a:rPr lang="ru-RU" dirty="0" err="1"/>
              <a:t>анимаций</a:t>
            </a:r>
            <a:r>
              <a:rPr lang="ru-RU" dirty="0"/>
              <a:t> под названием «Кошечка». Она выполнена в растровой графике.</a:t>
            </a:r>
          </a:p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www.youtube.com/watch?v=JWiWYqvP0BU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92356-3F21-9A6A-8AB1-A195B1D0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14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03" y="3175"/>
            <a:ext cx="5548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3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46" y="730250"/>
            <a:ext cx="5778228" cy="5270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000" dirty="0"/>
              <a:t>1980–1990-е годы: развитие </a:t>
            </a:r>
            <a:r>
              <a:rPr lang="en-US" sz="3000" dirty="0"/>
              <a:t>CG</a:t>
            </a:r>
            <a:endParaRPr lang="ru-RU" sz="30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4146" y="1789888"/>
            <a:ext cx="5997102" cy="431123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Эпоха CG наступила в 1984 году. Именно тогда вышел дебютный фильм </a:t>
            </a:r>
            <a:r>
              <a:rPr lang="ru-RU" dirty="0" err="1"/>
              <a:t>Lucasfilm</a:t>
            </a:r>
            <a:r>
              <a:rPr lang="ru-RU" dirty="0"/>
              <a:t> Graphics Group «Приключения Андре и Пчёлки Уолли». </a:t>
            </a:r>
          </a:p>
          <a:p>
            <a:pPr rtl="0"/>
            <a:r>
              <a:rPr lang="en-US" dirty="0">
                <a:hlinkClick r:id="rId3"/>
              </a:rPr>
              <a:t>https://www.youtube.com/watch?v=a_9Tsbduk9E</a:t>
            </a:r>
            <a:r>
              <a:rPr lang="ru-RU" dirty="0"/>
              <a:t> </a:t>
            </a:r>
          </a:p>
          <a:p>
            <a:pPr rtl="0"/>
            <a:r>
              <a:rPr lang="ru-RU" dirty="0"/>
              <a:t>Впоследствии студия переименовалась в Pixar и выпустила в 1995 году первый полнометражный CG-мультфильм — «История игрушек». </a:t>
            </a:r>
          </a:p>
          <a:p>
            <a:pPr rtl="0"/>
            <a:r>
              <a:rPr lang="en-US" dirty="0">
                <a:hlinkClick r:id="rId4"/>
              </a:rPr>
              <a:t>https://www.youtube.com/watch?v=v-PjgYDrg70</a:t>
            </a:r>
            <a:r>
              <a:rPr lang="ru-RU" dirty="0"/>
              <a:t> 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15</a:t>
            </a:fld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B5CC355-F6A6-4B5D-BE90-7C2313A81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47513D-85DF-FE29-3D0E-C838C8B89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44" y="993775"/>
            <a:ext cx="5308912" cy="298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46" y="730250"/>
            <a:ext cx="5778228" cy="5270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000" dirty="0"/>
              <a:t>XXI век: современная индустрия анимации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4146" y="1789888"/>
            <a:ext cx="5997102" cy="431123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Одна из технологий, упрощающих работу аниматоров, — это процедурная анимация. До этого вся анимация была предопределённая — то есть специалист по кадрам задавал движения модели. При процедурной анимации движок сам генерирует движения согласно заданным параметрам в режиме реального времени.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С другой стороны, не все разработчики стремятся к реализму. Уникальный </a:t>
            </a:r>
            <a:r>
              <a:rPr lang="ru-RU" dirty="0" err="1"/>
              <a:t>платформер</a:t>
            </a:r>
            <a:r>
              <a:rPr lang="ru-RU" dirty="0"/>
              <a:t> </a:t>
            </a:r>
            <a:r>
              <a:rPr lang="ru-RU" dirty="0" err="1"/>
              <a:t>Cuphead</a:t>
            </a:r>
            <a:r>
              <a:rPr lang="ru-RU" dirty="0"/>
              <a:t> — это пример максимальной стилизации.</a:t>
            </a:r>
          </a:p>
          <a:p>
            <a:pPr rtl="0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www.youtube.com/watch?v=xHdlhzTc-mc</a:t>
            </a:r>
            <a:r>
              <a:rPr lang="ru-RU" dirty="0" smtClean="0"/>
              <a:t> 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16</a:t>
            </a:fld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B5CC355-F6A6-4B5D-BE90-7C2313A81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7" y="99377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0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545698-BF58-9033-25FD-B393FD7DE3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985311D1-54C5-4629-99A1-D0E53D8E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81910"/>
            <a:ext cx="12192000" cy="335222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000" dirty="0"/>
              <a:t>«Все мечты могут осуществиться, если у нас хватит смелости их осуществить»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172E38AD-9DB1-4BF6-B4CA-5E36E2D4D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4534137"/>
            <a:ext cx="12192000" cy="114195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Уолт Дисней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7E49766-851F-4808-BD95-B55C6D13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8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06CDEB7-77E8-4351-9B76-07896E731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91" y="2291938"/>
            <a:ext cx="11472939" cy="3654802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 sz="2000" b="1" dirty="0"/>
              <a:t>Аннотация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 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800" dirty="0"/>
              <a:t>Для обеспечения качественного обучения, развития личности обучающегося, стимулирования индивидуальных творческих способностей, эффективного приобретения необходимых навыков по творческого проектирования была разработана данная методическая </a:t>
            </a:r>
            <a:r>
              <a:rPr lang="ru-RU" sz="1800" dirty="0" smtClean="0"/>
              <a:t>разработка.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В методической разработке представлены разнообразные наглядные примеры, которые иллюстрируют правила и техники создания </a:t>
            </a:r>
            <a:r>
              <a:rPr lang="ru-RU" sz="1800" dirty="0" smtClean="0"/>
              <a:t>анимации </a:t>
            </a:r>
            <a:r>
              <a:rPr lang="ru-RU" sz="1800" dirty="0" smtClean="0"/>
              <a:t>в </a:t>
            </a:r>
            <a:r>
              <a:rPr lang="ru-RU" sz="1800" dirty="0"/>
              <a:t>школе креативных индустрий, возраст детей: 11-18 лет.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Ссылки </a:t>
            </a:r>
            <a:r>
              <a:rPr lang="ru-RU" sz="1800" dirty="0"/>
              <a:t>на источники, приведенные в пособии, способствуют углублению знаний обучающихся и повышению их уровня </a:t>
            </a:r>
            <a:r>
              <a:rPr lang="ru-RU" sz="1800" dirty="0" err="1"/>
              <a:t>насмотренности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Данное </a:t>
            </a:r>
            <a:r>
              <a:rPr lang="ru-RU" sz="1800" dirty="0"/>
              <a:t>пособие предназначено для педагогов, студентов и всех заинтересованных в </a:t>
            </a:r>
            <a:r>
              <a:rPr lang="ru-RU" sz="1800" dirty="0" smtClean="0"/>
              <a:t>создании анимации.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820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758759" cy="28622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История анимации: от стробоскопа до </a:t>
            </a:r>
            <a:r>
              <a:rPr lang="ru-RU" dirty="0" err="1"/>
              <a:t>MetaHuman</a:t>
            </a:r>
            <a:r>
              <a:rPr lang="ru-RU" dirty="0"/>
              <a:t> </a:t>
            </a:r>
            <a:r>
              <a:rPr lang="ru-RU" dirty="0" err="1"/>
              <a:t>Creator</a:t>
            </a:r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06CDEB7-77E8-4351-9B76-07896E7317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A520B3B-DCD3-9F10-8BE4-1302862690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7911" r="279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09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46" y="730250"/>
            <a:ext cx="4749800" cy="5270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en-US" sz="3000" dirty="0"/>
              <a:t>XIX </a:t>
            </a:r>
            <a:r>
              <a:rPr lang="ru-RU" sz="3000" dirty="0"/>
              <a:t>век: первые проекторы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4146" y="1400784"/>
            <a:ext cx="5997102" cy="470034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До XIX века существовали приборы, в целом схожие по принципам работы с современными проекторами. Одно из них, например, — это так называемый волшебный фонарь, то есть проекционный аппарат, который состоит из корпуса с отверстием. Внутри размещается источник света, а изображения наносятся на стеклянные пластины и проецируются через оптическую систему.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Первые важные открытия, ведущие к созданию анимации, были сделаны в первой половине XIX века. В 1832 году бельгийский физик Жозеф Плато сконструировал </a:t>
            </a:r>
            <a:r>
              <a:rPr lang="ru-RU" dirty="0" err="1"/>
              <a:t>фенакистископ</a:t>
            </a:r>
            <a:r>
              <a:rPr lang="ru-RU" dirty="0"/>
              <a:t> — прибор, состоящий из картонного диска с прорезанными отверстиями. На одной его стороне были нарисованы вереницы одинаковых фигур, у которых последовательно менялись положения. Если этот диск вращали, то возникала иллюзия, что на нём одинаковые движущиеся фигуры.</a:t>
            </a:r>
          </a:p>
          <a:p>
            <a:pPr rtl="0"/>
            <a:r>
              <a:rPr lang="en-US" dirty="0">
                <a:hlinkClick r:id="rId3"/>
              </a:rPr>
              <a:t>https://www.youtube.com/watch?v=p0xDFiXnKJU</a:t>
            </a:r>
            <a:r>
              <a:rPr lang="ru-RU" dirty="0"/>
              <a:t> 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B5CC355-F6A6-4B5D-BE90-7C2313A81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B2FCBF-BBAD-BDCA-72A6-B3CF5697A4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4468" r="24468"/>
          <a:stretch>
            <a:fillRect/>
          </a:stretch>
        </p:blipFill>
        <p:spPr>
          <a:xfrm>
            <a:off x="583660" y="492125"/>
            <a:ext cx="4369340" cy="5372100"/>
          </a:xfrm>
        </p:spPr>
      </p:pic>
    </p:spTree>
    <p:extLst>
      <p:ext uri="{BB962C8B-B14F-4D97-AF65-F5344CB8AC3E}">
        <p14:creationId xmlns:p14="http://schemas.microsoft.com/office/powerpoint/2010/main" val="23799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0BAA5A-F99A-B7E0-CFE9-40DF5836ED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631" r="14631"/>
          <a:stretch>
            <a:fillRect/>
          </a:stretch>
        </p:blipFill>
        <p:spPr>
          <a:xfrm>
            <a:off x="0" y="492125"/>
            <a:ext cx="4953000" cy="53721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681225-2497-93ED-BA95-2F709BE71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21030" y="492126"/>
            <a:ext cx="6634264" cy="5066846"/>
          </a:xfrm>
        </p:spPr>
        <p:txBody>
          <a:bodyPr/>
          <a:lstStyle/>
          <a:p>
            <a:r>
              <a:rPr lang="ru-RU" dirty="0"/>
              <a:t>Оптический обман, за счёт которого работают оба устройства, достигается благодаря инерции человеческого зрения — феномену под названием «персистенция». В его основе — свойство мозга, из-за которого быстро сменяющиеся изображения мы воспринимаем как нечто непрерывное. В дальнейшем благодаря этой особенности появились кинематограф и анимация.</a:t>
            </a:r>
          </a:p>
          <a:p>
            <a:endParaRPr lang="ru-RU" dirty="0"/>
          </a:p>
          <a:p>
            <a:r>
              <a:rPr lang="ru-RU" dirty="0"/>
              <a:t>А в 1853 году австрийский изобретатель и генерал артиллерии барон фон </a:t>
            </a:r>
            <a:r>
              <a:rPr lang="ru-RU" dirty="0" err="1"/>
              <a:t>Ухациус</a:t>
            </a:r>
            <a:r>
              <a:rPr lang="ru-RU" dirty="0"/>
              <a:t> сконструировал первый кинопроектор — в него он встроил стеклянный диск и масляную лампу. В том же году с помощью этого прибора анимацию впервые спроецировали на экран.</a:t>
            </a:r>
          </a:p>
          <a:p>
            <a:endParaRPr lang="ru-RU" dirty="0"/>
          </a:p>
          <a:p>
            <a:r>
              <a:rPr lang="ru-RU" dirty="0"/>
              <a:t>Следующей ключевой точкой стал 1877 год, когда французский изобретатель и художник Эмиль Рейно создал праксиноскоп. Для этого он объединил упомянутый выше волшебный фонарь и </a:t>
            </a:r>
            <a:r>
              <a:rPr lang="ru-RU" dirty="0" err="1"/>
              <a:t>зоотроп</a:t>
            </a:r>
            <a:r>
              <a:rPr lang="ru-RU" dirty="0"/>
              <a:t> — прибор для показа движущихся рисунков.</a:t>
            </a:r>
          </a:p>
          <a:p>
            <a:endParaRPr lang="ru-RU" dirty="0"/>
          </a:p>
          <a:p>
            <a:r>
              <a:rPr lang="en-US" dirty="0">
                <a:hlinkClick r:id="rId3"/>
              </a:rPr>
              <a:t>https://www.youtube.com/watch?v=ChRD0UG0txw</a:t>
            </a:r>
            <a:r>
              <a:rPr lang="ru-RU" dirty="0"/>
              <a:t>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92356-3F21-9A6A-8AB1-A195B1D0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2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D1CE456-94C1-0FB6-232B-C1FF5F10A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030" y="136525"/>
            <a:ext cx="10236470" cy="274726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https://www.youtube.com/watch?v=eHAdXf7ALYg</a:t>
            </a:r>
            <a:r>
              <a:rPr lang="ru-RU" dirty="0"/>
              <a:t> </a:t>
            </a:r>
          </a:p>
          <a:p>
            <a:r>
              <a:rPr lang="ru-RU" dirty="0"/>
              <a:t> В 1892 году изобретатель показал публике серию из трёх анимационных фильмов: они содержали от 300 до 700 кадров, прокручивались вперёд-назад и длились от десяти до пятнадцати минут. Фактически публика увидела первый мультфильм за несколько лет до первого кинопоказа, ведь «Прибытие поезда» братья Люмьер представили зрителям в 1896-м. </a:t>
            </a:r>
          </a:p>
          <a:p>
            <a:r>
              <a:rPr lang="ru-RU" dirty="0"/>
              <a:t>В 1897 году основали </a:t>
            </a:r>
            <a:r>
              <a:rPr lang="ru-RU" dirty="0" err="1"/>
              <a:t>Vitagraph</a:t>
            </a:r>
            <a:r>
              <a:rPr lang="ru-RU" dirty="0"/>
              <a:t> — кинокомпанию, оказавшую большое влияние на кино и анимацию. Её основатель — художник-карикатурист, режиссёр и продюсер Джеймс Стюарт </a:t>
            </a:r>
            <a:r>
              <a:rPr lang="ru-RU" dirty="0" err="1"/>
              <a:t>Блэктон</a:t>
            </a:r>
            <a:r>
              <a:rPr lang="ru-RU" dirty="0"/>
              <a:t>. В 1898-м компания выпустила первый фильм с кукольной анимацией, который, к сожалению, не сохранился, — он назывался «Цирк лилипутов».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2F44A8-A808-24A8-DB34-BF15F2AC38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2439" b="22439"/>
          <a:stretch>
            <a:fillRect/>
          </a:stretch>
        </p:blipFill>
        <p:spPr>
          <a:xfrm>
            <a:off x="0" y="2995613"/>
            <a:ext cx="12192000" cy="386238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CBBFEE42-B43C-6E72-F97A-8F11BDC7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0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xmlns="" id="{E8D036FB-049F-42B9-8221-9EAE4768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146" y="993775"/>
            <a:ext cx="4749800" cy="5270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000" dirty="0"/>
              <a:t>Начало XX века: появление плавной анимации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558E8B1-0215-4BC8-AF46-4F9A87F2AE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4146" y="1789888"/>
            <a:ext cx="5997102" cy="431123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 1900 году вышел «Очарованный рисунок», в котором художник взаимодействует с кадрами, сменяющими друг друга на экране. Там не было промежуточных фаз, но уже появилась покадровая съёмка.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Многие историки анимации, например Говард </a:t>
            </a:r>
            <a:r>
              <a:rPr lang="ru-RU" dirty="0" err="1"/>
              <a:t>Бекерман</a:t>
            </a:r>
            <a:r>
              <a:rPr lang="ru-RU" dirty="0"/>
              <a:t> в своём труде «Анимация: вся история», считают первым мультфильмом «Комические фазы смешных лиц» 1906 года. Ленту создали при помощи экспериментов Джеймса </a:t>
            </a:r>
            <a:r>
              <a:rPr lang="ru-RU" dirty="0" err="1"/>
              <a:t>Блэктона</a:t>
            </a:r>
            <a:r>
              <a:rPr lang="ru-RU" dirty="0"/>
              <a:t> с техникой стоп-</a:t>
            </a:r>
            <a:r>
              <a:rPr lang="ru-RU" dirty="0" err="1"/>
              <a:t>моушн</a:t>
            </a:r>
            <a:r>
              <a:rPr lang="ru-RU" dirty="0"/>
              <a:t> — это метод, при использовании которого используемые предметы фотографируются, переставляются и снова фотографируются.</a:t>
            </a:r>
          </a:p>
          <a:p>
            <a:pPr rtl="0"/>
            <a:endParaRPr lang="ru-RU" dirty="0"/>
          </a:p>
          <a:p>
            <a:pPr rtl="0"/>
            <a:r>
              <a:rPr lang="en-US" dirty="0">
                <a:hlinkClick r:id="rId3"/>
              </a:rPr>
              <a:t>https://www.youtube.com/watch?v=wTafT4R4ru8</a:t>
            </a:r>
            <a:r>
              <a:rPr lang="ru-RU" dirty="0"/>
              <a:t> </a:t>
            </a:r>
          </a:p>
          <a:p>
            <a:pPr rtl="0"/>
            <a:r>
              <a:rPr lang="en-US" dirty="0">
                <a:hlinkClick r:id="rId4"/>
              </a:rPr>
              <a:t>https://www.youtube.com/watch?v=wGh6maN4l2I</a:t>
            </a:r>
            <a:r>
              <a:rPr lang="ru-RU" dirty="0"/>
              <a:t> </a:t>
            </a:r>
          </a:p>
          <a:p>
            <a:pPr rtl="0"/>
            <a:r>
              <a:rPr lang="en-US" dirty="0">
                <a:hlinkClick r:id="rId5"/>
              </a:rPr>
              <a:t>https://www.youtube.com/watch?v=ZnFy8mDSmRI&amp;t=2s</a:t>
            </a: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F91729D4-A164-47A3-830D-E792BCE699E4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CB5CC355-F6A6-4B5D-BE90-7C2313A812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20850" y="0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02C206A-5D19-D1F5-EF76-3C0F51C3B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57" y="993775"/>
            <a:ext cx="5455690" cy="44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681225-2497-93ED-BA95-2F709BE71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21030" y="492126"/>
            <a:ext cx="6634264" cy="5066846"/>
          </a:xfrm>
        </p:spPr>
        <p:txBody>
          <a:bodyPr/>
          <a:lstStyle/>
          <a:p>
            <a:r>
              <a:rPr lang="ru-RU" dirty="0"/>
              <a:t>В Российской империи пионером мультипликации стал балетмейстер и режиссёр Александр Ширяев, который в период с 1906 по 1909 год создавал кукольную и рисованную анимацию. </a:t>
            </a:r>
            <a:r>
              <a:rPr lang="ru-RU" dirty="0" smtClean="0"/>
              <a:t>Для </a:t>
            </a:r>
            <a:r>
              <a:rPr lang="ru-RU" dirty="0"/>
              <a:t>съёмки «Пьеро и Коломбины» он нарисовал более 7500 изображений.</a:t>
            </a:r>
          </a:p>
          <a:p>
            <a:endParaRPr lang="ru-RU" dirty="0"/>
          </a:p>
          <a:p>
            <a:r>
              <a:rPr lang="ru-RU" dirty="0"/>
              <a:t>В 1908 году французский аниматор Эмиль Коль выпустил первый европейский мультфильм под названием «Фантасмагория». Именно у него впервые появились сюжет и герой с выраженным характером.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://www.youtube.com/watch?v=Gt4ESoOMOQQ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Следующим великим аниматором США стал художник-карикатурист </a:t>
            </a:r>
            <a:r>
              <a:rPr lang="ru-RU" dirty="0" err="1"/>
              <a:t>Уинзор</a:t>
            </a:r>
            <a:r>
              <a:rPr lang="ru-RU" dirty="0"/>
              <a:t> </a:t>
            </a:r>
            <a:r>
              <a:rPr lang="ru-RU" dirty="0" err="1"/>
              <a:t>Маккей</a:t>
            </a:r>
            <a:r>
              <a:rPr lang="ru-RU" dirty="0"/>
              <a:t>, оказавший большое влияние на развитие комиксов и мультипликации. Самая известная его работа — «Динозавр Герти» 1914 года</a:t>
            </a:r>
            <a:r>
              <a:rPr lang="ru-RU" dirty="0" smtClean="0"/>
              <a:t>.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www.youtube.com/watch?v=SbKUYMsjCCs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en-US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92356-3F21-9A6A-8AB1-A195B1D0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CDA81E-9EE5-4076-534B-541722291E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2213" r="222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681225-2497-93ED-BA95-2F709BE711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21030" y="492126"/>
            <a:ext cx="6634264" cy="5066846"/>
          </a:xfrm>
        </p:spPr>
        <p:txBody>
          <a:bodyPr/>
          <a:lstStyle/>
          <a:p>
            <a:r>
              <a:rPr lang="ru-RU" dirty="0"/>
              <a:t>Настоящую революцию в развитии анимации произвело изобретение Макса Флейшера в 1915 году. </a:t>
            </a:r>
            <a:r>
              <a:rPr lang="ru-RU" dirty="0" err="1"/>
              <a:t>Фотоперекладка</a:t>
            </a:r>
            <a:r>
              <a:rPr lang="ru-RU" dirty="0"/>
              <a:t>, или </a:t>
            </a:r>
            <a:r>
              <a:rPr lang="ru-RU" dirty="0" err="1"/>
              <a:t>ротоскопирование</a:t>
            </a:r>
            <a:r>
              <a:rPr lang="ru-RU" dirty="0"/>
              <a:t>, — это когда художник по кадрам перерисовывает движения персонажа с киноплёнки, на которую сняты реальные актёры и настоящие декорации.</a:t>
            </a:r>
          </a:p>
          <a:p>
            <a:endParaRPr lang="ru-RU" dirty="0"/>
          </a:p>
          <a:p>
            <a:r>
              <a:rPr lang="ru-RU" dirty="0"/>
              <a:t> Для этого мультипликаторы использовали проектор, с помощью которого каждое неподвижное изображение на плёнке проецировалось на кальку. Через неё аниматор перерисовывал картинку и повторно снимал отрисованный материал. Анимация Флейшера выглядела более реалистично и плавно: она уже больше похожа на привычные нам мультфильмы — не только визуально, но и по звуку. А ещё именно Флейшер первым синхронизировал звук и анимацию.</a:t>
            </a:r>
          </a:p>
          <a:p>
            <a:endParaRPr lang="ru-RU" dirty="0"/>
          </a:p>
          <a:p>
            <a:r>
              <a:rPr lang="ru-RU" dirty="0"/>
              <a:t>Именно </a:t>
            </a:r>
            <a:r>
              <a:rPr lang="ru-RU" dirty="0" err="1"/>
              <a:t>Fleischer</a:t>
            </a:r>
            <a:r>
              <a:rPr lang="ru-RU" dirty="0"/>
              <a:t> Studios мы обязаны первому появлению на экранах таких культовых героев, как моряк </a:t>
            </a:r>
            <a:r>
              <a:rPr lang="ru-RU" dirty="0" err="1"/>
              <a:t>Попай</a:t>
            </a:r>
            <a:r>
              <a:rPr lang="ru-RU" dirty="0"/>
              <a:t>, Бетти </a:t>
            </a:r>
            <a:r>
              <a:rPr lang="ru-RU" dirty="0" err="1"/>
              <a:t>Буп</a:t>
            </a:r>
            <a:r>
              <a:rPr lang="ru-RU" dirty="0"/>
              <a:t> и Супермен.</a:t>
            </a:r>
          </a:p>
          <a:p>
            <a:endParaRPr lang="ru-RU" dirty="0"/>
          </a:p>
          <a:p>
            <a:r>
              <a:rPr lang="en-US" dirty="0">
                <a:hlinkClick r:id="rId2"/>
              </a:rPr>
              <a:t>https://www.youtube.com/watch?v=0lQEXbRcLRs</a:t>
            </a:r>
            <a:r>
              <a:rPr lang="ru-RU" dirty="0"/>
              <a:t> </a:t>
            </a:r>
          </a:p>
          <a:p>
            <a:r>
              <a:rPr lang="en-US" dirty="0">
                <a:hlinkClick r:id="rId3"/>
              </a:rPr>
              <a:t>https://www.youtube.com/watch?v=RYJ3a4ntxpY</a:t>
            </a:r>
            <a:r>
              <a:rPr lang="ru-RU" dirty="0"/>
              <a:t>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92356-3F21-9A6A-8AB1-A195B1D0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91729D4-A164-47A3-830D-E792BCE699E4}" type="slidenum">
              <a:rPr lang="ru-RU" smtClean="0"/>
              <a:t>9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1617659-0AEF-E575-AC2C-50D22F211A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6102" r="6102"/>
          <a:stretch>
            <a:fillRect/>
          </a:stretch>
        </p:blipFill>
        <p:spPr>
          <a:xfrm>
            <a:off x="236538" y="492125"/>
            <a:ext cx="4716462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53397205_TF33468121_Win32" id="{6F724976-C4FF-4CC3-9A37-B2D81AE6887B}" vid="{49C768B3-BC22-4CD8-8A39-4A535AA48E3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71af3243-3dd4-4a8d-8c0d-dd76da1f02a5"/>
    <ds:schemaRef ds:uri="http://schemas.microsoft.com/office/2006/metadata/properties"/>
    <ds:schemaRef ds:uri="http://purl.org/dc/elements/1.1/"/>
    <ds:schemaRef ds:uri="http://purl.org/dc/dcmitype/"/>
    <ds:schemaRef ds:uri="http://schemas.microsoft.com/sharepoint/v3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30e9df3-be65-4c73-a93b-d1236ebd677e"/>
    <ds:schemaRef ds:uri="16c05727-aa75-4e4a-9b5f-8a80a1165891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(изображение побережья)</Template>
  <TotalTime>330</TotalTime>
  <Words>1492</Words>
  <Application>Microsoft Office PowerPoint</Application>
  <PresentationFormat>Произвольный</PresentationFormat>
  <Paragraphs>109</Paragraphs>
  <Slides>17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Министерство культуры и туризма Калужской области Государственное бюджетное профессиональное образовательное учреждение Калужской области «Калужский областной колледж культуры и искусств» структурное подразделение «Школа креативных индустрий»    Методическая разработка   «методическое пособие с наглядными примерами»     Лахтикова Юлия Калуга, 2025 г. </vt:lpstr>
      <vt:lpstr>Аннотация   Для обеспечения качественного обучения, развития личности обучающегося, стимулирования индивидуальных творческих способностей, эффективного приобретения необходимых навыков по творческого проектирования была разработана данная методическая разработка.  В методической разработке представлены разнообразные наглядные примеры, которые иллюстрируют правила и техники создания анимации в школе креативных индустрий, возраст детей: 11-18 лет.   Ссылки на источники, приведенные в пособии, способствуют углублению знаний обучающихся и повышению их уровня насмотренности.  Данное пособие предназначено для педагогов, студентов и всех заинтересованных в создании анимации.</vt:lpstr>
      <vt:lpstr>История анимации: от стробоскопа до MetaHuman Creator</vt:lpstr>
      <vt:lpstr>XIX век: первые проекторы</vt:lpstr>
      <vt:lpstr>Презентация PowerPoint</vt:lpstr>
      <vt:lpstr>Презентация PowerPoint</vt:lpstr>
      <vt:lpstr>Начало XX века: появление плавной анимации</vt:lpstr>
      <vt:lpstr>Презентация PowerPoint</vt:lpstr>
      <vt:lpstr>Презентация PowerPoint</vt:lpstr>
      <vt:lpstr>Презентация PowerPoint</vt:lpstr>
      <vt:lpstr>1930–1960-е годы: золотой век анимации</vt:lpstr>
      <vt:lpstr>12 принципов анимации. Позже аниматоры Олли Джонстон и Фрэнк Томас описали их в своей работе «Иллюзия жизни: анимация Диснея»:</vt:lpstr>
      <vt:lpstr>1960–1970-е годы: первая компьютерная графика</vt:lpstr>
      <vt:lpstr>Презентация PowerPoint</vt:lpstr>
      <vt:lpstr>1980–1990-е годы: развитие CG</vt:lpstr>
      <vt:lpstr>XXI век: современная индустрия анимации</vt:lpstr>
      <vt:lpstr>«Все мечты могут осуществиться, если у нас хватит смелости их осуществить»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анимации: от стробоскопа до MetaHuman Creator</dc:title>
  <dc:creator>20 Ya_ghuul</dc:creator>
  <cp:lastModifiedBy>User</cp:lastModifiedBy>
  <cp:revision>10</cp:revision>
  <dcterms:created xsi:type="dcterms:W3CDTF">2024-09-15T20:19:47Z</dcterms:created>
  <dcterms:modified xsi:type="dcterms:W3CDTF">2025-10-13T14:37:55Z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